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57"/>
  </p:notesMasterIdLst>
  <p:sldIdLst>
    <p:sldId id="257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7" r:id="rId13"/>
    <p:sldId id="268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4" autoAdjust="0"/>
    <p:restoredTop sz="88483" autoAdjust="0"/>
  </p:normalViewPr>
  <p:slideViewPr>
    <p:cSldViewPr showGuides="1">
      <p:cViewPr varScale="1">
        <p:scale>
          <a:sx n="100" d="100"/>
          <a:sy n="100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B1ACE-3B6F-4A8C-A9E7-DF3C5D200DEB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62B39-BF2D-4EF9-8422-912599FA6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760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862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19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20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21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22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23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24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25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26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27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28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29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30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31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32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33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34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35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36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37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38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39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40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41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42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43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44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45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46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47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48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49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50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51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>
                <a:solidFill>
                  <a:prstClr val="black"/>
                </a:solidFill>
              </a:rPr>
              <a:pPr/>
              <a:t>52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C3E34-CFAD-4942-BF7A-B0A20B3435AE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00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600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516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497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537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680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923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92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34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8845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0050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2790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10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14664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DDE9EC"/>
                </a:solidFill>
              </a:rPr>
              <a:pPr/>
              <a:t>2016-11-23</a:t>
            </a:fld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DDE9EC"/>
                </a:solidFill>
              </a:rPr>
              <a:pPr/>
              <a:t>‹#›</a:t>
            </a:fld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2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92043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79098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3635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282417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DDE9EC"/>
                </a:solidFill>
              </a:rPr>
              <a:pPr/>
              <a:t>2016-11-23</a:t>
            </a:fld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DDE9EC"/>
                </a:solidFill>
              </a:rPr>
              <a:pPr/>
              <a:t>‹#›</a:t>
            </a:fld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7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804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916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9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7521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DDE9EC"/>
                </a:solidFill>
              </a:rPr>
              <a:pPr/>
              <a:t>2016-11-23</a:t>
            </a:fld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DDE9EC"/>
                </a:solidFill>
              </a:rPr>
              <a:pPr/>
              <a:t>‹#›</a:t>
            </a:fld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851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60402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158873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76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516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78098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DDE9EC"/>
                </a:solidFill>
              </a:rPr>
              <a:pPr/>
              <a:t>2016-11-23</a:t>
            </a:fld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DDE9EC"/>
                </a:solidFill>
              </a:rPr>
              <a:pPr/>
              <a:t>‹#›</a:t>
            </a:fld>
            <a:endParaRPr lang="ko-KR" altLang="en-US">
              <a:solidFill>
                <a:srgbClr val="DDE9EC"/>
              </a:solidFill>
            </a:endParaRP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8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659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80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42E99-CB69-4922-959D-8CE374E2B82C}" type="datetimeFigureOut">
              <a:rPr lang="ko-KR" altLang="en-US" smtClean="0"/>
              <a:t>2016-11-23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E6E7-4737-4659-947C-7FC8C21F74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05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1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1" hangingPunct="1">
        <a:spcBef>
          <a:spcPct val="0"/>
        </a:spcBef>
        <a:buNone/>
        <a:defRPr kumimoji="0" sz="2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" panose="05000000000000000000" pitchFamily="2" charset="2"/>
        <a:buChar char="§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" panose="05000000000000000000" pitchFamily="2" charset="2"/>
        <a:buChar char="§"/>
        <a:defRPr kumimoji="0" sz="21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" panose="05000000000000000000" pitchFamily="2" charset="2"/>
        <a:buChar char="§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 pitchFamily="2" charset="2"/>
        <a:buChar char="§"/>
        <a:defRPr kumimoji="0"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 panose="05000000000000000000" pitchFamily="2" charset="2"/>
        <a:buChar char="§"/>
        <a:defRPr kumimoji="0"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542E99-CB69-4922-959D-8CE374E2B82C}" type="datetimeFigureOut">
              <a:rPr lang="ko-KR" altLang="en-US" smtClean="0">
                <a:solidFill>
                  <a:srgbClr val="464653"/>
                </a:solidFill>
              </a:rPr>
              <a:pPr/>
              <a:t>2016-11-23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20E6E7-4737-4659-947C-7FC8C21F749E}" type="slidenum">
              <a:rPr lang="ko-KR" altLang="en-US" smtClean="0">
                <a:solidFill>
                  <a:srgbClr val="464653"/>
                </a:solidFill>
              </a:rPr>
              <a:pPr/>
              <a:t>‹#›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1" hangingPunct="1">
        <a:spcBef>
          <a:spcPct val="0"/>
        </a:spcBef>
        <a:buNone/>
        <a:defRPr kumimoji="0" sz="2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" panose="05000000000000000000" pitchFamily="2" charset="2"/>
        <a:buChar char="§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" panose="05000000000000000000" pitchFamily="2" charset="2"/>
        <a:buChar char="§"/>
        <a:defRPr kumimoji="0" sz="21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" panose="05000000000000000000" pitchFamily="2" charset="2"/>
        <a:buChar char="§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 pitchFamily="2" charset="2"/>
        <a:buChar char="§"/>
        <a:defRPr kumimoji="0"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 panose="05000000000000000000" pitchFamily="2" charset="2"/>
        <a:buChar char="§"/>
        <a:defRPr kumimoji="0"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1470025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Secure Routing in Wireless Sensor Networks: Attacks and Countermeasures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부제목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Chris </a:t>
            </a:r>
            <a:r>
              <a:rPr lang="en-US" altLang="ko-K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Karlof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David Wagner</a:t>
            </a:r>
          </a:p>
          <a:p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Presenters: </a:t>
            </a:r>
            <a:r>
              <a:rPr lang="en-US" altLang="ko-K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Hyowon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Lee &amp; </a:t>
            </a:r>
            <a:r>
              <a:rPr lang="en-US" altLang="ko-K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Yongbae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Bang</a:t>
            </a:r>
          </a:p>
          <a:p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2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Security goals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Integrity, Authenticity, Availability – Ideal routing protocol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ko-K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Protection against eavesdropping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Confidentiality should be provided through link layer encryption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eavesdropping achieved by the cloning of a data flow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Protection against the replay of data packets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fully detected at the application layer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Presence of insider attackers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Goals are not fully achieved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Graceful degradation: degrade no faster than a ratio of compromised nodes to total nodes</a:t>
            </a:r>
          </a:p>
        </p:txBody>
      </p:sp>
    </p:spTree>
    <p:extLst>
      <p:ext uri="{BB962C8B-B14F-4D97-AF65-F5344CB8AC3E}">
        <p14:creationId xmlns:p14="http://schemas.microsoft.com/office/powerpoint/2010/main" val="30258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Attacks on Sensor Network Routing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Spoofed, altered, or replayed routing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Selective forwarding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Sinkhole attacks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Sybil attacks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Wormholes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HELLO flood attacks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Acknowledgement spoofing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 between attacks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Manipulate user data directly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Affect the underlying </a:t>
            </a:r>
            <a:r>
              <a:rPr lang="en-US" altLang="ko-KR" sz="2100" smtClean="0">
                <a:latin typeface="Arial" panose="020B0604020202020204" pitchFamily="34" charset="0"/>
                <a:cs typeface="Arial" panose="020B0604020202020204" pitchFamily="34" charset="0"/>
              </a:rPr>
              <a:t>routing topology</a:t>
            </a:r>
            <a:endParaRPr lang="en-US" altLang="ko-K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Spoofed, </a:t>
            </a:r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Altered</a:t>
            </a:r>
            <a:r>
              <a:rPr lang="en-US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Replayed Routing Information</a:t>
            </a:r>
            <a:endParaRPr lang="en-US" altLang="ko-K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Directly spoofing routing information exchanged between nodes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routing loops, generate false error messages, partition network, increase end-to-end latency, and so on</a:t>
            </a:r>
          </a:p>
        </p:txBody>
      </p:sp>
      <p:grpSp>
        <p:nvGrpSpPr>
          <p:cNvPr id="44" name="그룹 43"/>
          <p:cNvGrpSpPr/>
          <p:nvPr/>
        </p:nvGrpSpPr>
        <p:grpSpPr>
          <a:xfrm>
            <a:off x="1024211" y="3573016"/>
            <a:ext cx="7220197" cy="2387724"/>
            <a:chOff x="1024211" y="3705572"/>
            <a:chExt cx="7220197" cy="2387724"/>
          </a:xfrm>
        </p:grpSpPr>
        <p:sp>
          <p:nvSpPr>
            <p:cNvPr id="5" name="직사각형 4"/>
            <p:cNvSpPr/>
            <p:nvPr/>
          </p:nvSpPr>
          <p:spPr>
            <a:xfrm>
              <a:off x="1024211" y="3705572"/>
              <a:ext cx="1368152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A</a:t>
              </a:r>
              <a:b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 Station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1475656" y="5013176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B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6876256" y="3789040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E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2977319" y="3705572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F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981922" y="3715816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G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6192180" y="5287813"/>
              <a:ext cx="1368152" cy="576064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D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563888" y="5517232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C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직선 화살표 연결선 28"/>
            <p:cNvCxnSpPr>
              <a:stCxn id="8" idx="2"/>
              <a:endCxn id="26" idx="0"/>
            </p:cNvCxnSpPr>
            <p:nvPr/>
          </p:nvCxnSpPr>
          <p:spPr>
            <a:xfrm flipH="1">
              <a:off x="6876256" y="4365104"/>
              <a:ext cx="684076" cy="922709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화살표 연결선 30"/>
            <p:cNvCxnSpPr>
              <a:stCxn id="25" idx="1"/>
              <a:endCxn id="24" idx="3"/>
            </p:cNvCxnSpPr>
            <p:nvPr/>
          </p:nvCxnSpPr>
          <p:spPr>
            <a:xfrm flipH="1" flipV="1">
              <a:off x="4345471" y="3993604"/>
              <a:ext cx="636451" cy="1024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화살표 연결선 32"/>
            <p:cNvCxnSpPr>
              <a:stCxn id="24" idx="1"/>
              <a:endCxn id="5" idx="3"/>
            </p:cNvCxnSpPr>
            <p:nvPr/>
          </p:nvCxnSpPr>
          <p:spPr>
            <a:xfrm flipH="1">
              <a:off x="2392363" y="3993604"/>
              <a:ext cx="584956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화살표 연결선 34"/>
            <p:cNvCxnSpPr>
              <a:stCxn id="6" idx="0"/>
              <a:endCxn id="5" idx="2"/>
            </p:cNvCxnSpPr>
            <p:nvPr/>
          </p:nvCxnSpPr>
          <p:spPr>
            <a:xfrm flipH="1" flipV="1">
              <a:off x="1708287" y="4281636"/>
              <a:ext cx="451445" cy="73154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화살표 연결선 36"/>
            <p:cNvCxnSpPr>
              <a:stCxn id="27" idx="0"/>
              <a:endCxn id="6" idx="3"/>
            </p:cNvCxnSpPr>
            <p:nvPr/>
          </p:nvCxnSpPr>
          <p:spPr>
            <a:xfrm flipH="1" flipV="1">
              <a:off x="2843808" y="5301208"/>
              <a:ext cx="1404156" cy="216024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화살표 연결선 38"/>
            <p:cNvCxnSpPr>
              <a:stCxn id="27" idx="0"/>
              <a:endCxn id="25" idx="2"/>
            </p:cNvCxnSpPr>
            <p:nvPr/>
          </p:nvCxnSpPr>
          <p:spPr>
            <a:xfrm flipV="1">
              <a:off x="4247964" y="4291880"/>
              <a:ext cx="1418034" cy="122535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화살표 연결선 40"/>
            <p:cNvCxnSpPr>
              <a:stCxn id="26" idx="1"/>
              <a:endCxn id="27" idx="3"/>
            </p:cNvCxnSpPr>
            <p:nvPr/>
          </p:nvCxnSpPr>
          <p:spPr>
            <a:xfrm flipH="1">
              <a:off x="4932040" y="5575845"/>
              <a:ext cx="1260140" cy="229419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52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Selective </a:t>
            </a:r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Forwarding</a:t>
            </a:r>
            <a:endParaRPr lang="en-US" altLang="ko-K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Malicious nodes refuse to forward certain messages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Selectively forwards packets or drops packets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ko-K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그룹 37"/>
          <p:cNvGrpSpPr/>
          <p:nvPr/>
        </p:nvGrpSpPr>
        <p:grpSpPr>
          <a:xfrm>
            <a:off x="899592" y="2713534"/>
            <a:ext cx="6912768" cy="3163738"/>
            <a:chOff x="899592" y="2799978"/>
            <a:chExt cx="6912768" cy="3163738"/>
          </a:xfrm>
        </p:grpSpPr>
        <p:sp>
          <p:nvSpPr>
            <p:cNvPr id="13" name="직사각형 12"/>
            <p:cNvSpPr/>
            <p:nvPr/>
          </p:nvSpPr>
          <p:spPr>
            <a:xfrm>
              <a:off x="899592" y="2799978"/>
              <a:ext cx="1368152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A</a:t>
              </a:r>
              <a:b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 Station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347864" y="2996952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B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371106" y="5373216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D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347864" y="4077072"/>
              <a:ext cx="1368152" cy="576064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C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6444208" y="5387652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E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직선 화살표 연결선 23"/>
            <p:cNvCxnSpPr>
              <a:stCxn id="18" idx="1"/>
              <a:endCxn id="16" idx="3"/>
            </p:cNvCxnSpPr>
            <p:nvPr/>
          </p:nvCxnSpPr>
          <p:spPr>
            <a:xfrm flipH="1" flipV="1">
              <a:off x="4739258" y="5661248"/>
              <a:ext cx="1704950" cy="14436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화살표 연결선 25"/>
            <p:cNvCxnSpPr>
              <a:stCxn id="16" idx="0"/>
              <a:endCxn id="17" idx="2"/>
            </p:cNvCxnSpPr>
            <p:nvPr/>
          </p:nvCxnSpPr>
          <p:spPr>
            <a:xfrm flipH="1" flipV="1">
              <a:off x="4031940" y="4653136"/>
              <a:ext cx="23242" cy="72008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화살표 연결선 27"/>
            <p:cNvCxnSpPr>
              <a:stCxn id="17" idx="0"/>
              <a:endCxn id="14" idx="2"/>
            </p:cNvCxnSpPr>
            <p:nvPr/>
          </p:nvCxnSpPr>
          <p:spPr>
            <a:xfrm flipV="1">
              <a:off x="4031940" y="3573016"/>
              <a:ext cx="0" cy="50405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화살표 연결선 29"/>
            <p:cNvCxnSpPr>
              <a:stCxn id="14" idx="1"/>
              <a:endCxn id="13" idx="3"/>
            </p:cNvCxnSpPr>
            <p:nvPr/>
          </p:nvCxnSpPr>
          <p:spPr>
            <a:xfrm flipH="1" flipV="1">
              <a:off x="2267744" y="3088010"/>
              <a:ext cx="1080120" cy="19697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>
              <a:stCxn id="17" idx="1"/>
            </p:cNvCxnSpPr>
            <p:nvPr/>
          </p:nvCxnSpPr>
          <p:spPr>
            <a:xfrm flipH="1" flipV="1">
              <a:off x="2483768" y="4149080"/>
              <a:ext cx="864096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195736" y="3861048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Drop</a:t>
              </a:r>
              <a:endPara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10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Sinkhole </a:t>
            </a:r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Attacks</a:t>
            </a:r>
            <a:endParaRPr lang="en-US" altLang="ko-K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metaphorical sinkhole with the adversary at the center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Make a compromised node look attractive to surrounding nodes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Laptop-class adversary with high quality route to a base station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Almost all traffic is directed to the fake sinkhole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611560" y="3645024"/>
            <a:ext cx="8280920" cy="2592288"/>
            <a:chOff x="611560" y="3501008"/>
            <a:chExt cx="8280920" cy="2592288"/>
          </a:xfrm>
        </p:grpSpPr>
        <p:sp>
          <p:nvSpPr>
            <p:cNvPr id="5" name="직사각형 4"/>
            <p:cNvSpPr/>
            <p:nvPr/>
          </p:nvSpPr>
          <p:spPr>
            <a:xfrm>
              <a:off x="611560" y="3501008"/>
              <a:ext cx="1368152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A</a:t>
              </a:r>
              <a:b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 Station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088035" y="3573016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B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719883" y="5229200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D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3887924" y="4509120"/>
              <a:ext cx="1368152" cy="576064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C</a:t>
              </a:r>
            </a:p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(Sinkhole)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5940152" y="3573016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G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724128" y="5517232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E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7524328" y="4797152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F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직선 화살표 연결선 12"/>
            <p:cNvCxnSpPr>
              <a:stCxn id="6" idx="1"/>
              <a:endCxn id="5" idx="3"/>
            </p:cNvCxnSpPr>
            <p:nvPr/>
          </p:nvCxnSpPr>
          <p:spPr>
            <a:xfrm flipH="1" flipV="1">
              <a:off x="1979712" y="3789040"/>
              <a:ext cx="1108323" cy="7200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>
              <a:stCxn id="7" idx="0"/>
              <a:endCxn id="5" idx="3"/>
            </p:cNvCxnSpPr>
            <p:nvPr/>
          </p:nvCxnSpPr>
          <p:spPr>
            <a:xfrm flipH="1" flipV="1">
              <a:off x="1979712" y="3789040"/>
              <a:ext cx="424247" cy="144016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16"/>
            <p:cNvCxnSpPr>
              <a:stCxn id="8" idx="1"/>
              <a:endCxn id="5" idx="3"/>
            </p:cNvCxnSpPr>
            <p:nvPr/>
          </p:nvCxnSpPr>
          <p:spPr>
            <a:xfrm flipH="1" flipV="1">
              <a:off x="1979712" y="3789040"/>
              <a:ext cx="1908212" cy="10081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stCxn id="9" idx="1"/>
              <a:endCxn id="6" idx="3"/>
            </p:cNvCxnSpPr>
            <p:nvPr/>
          </p:nvCxnSpPr>
          <p:spPr>
            <a:xfrm flipH="1">
              <a:off x="4456187" y="3861048"/>
              <a:ext cx="1483965" cy="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>
              <a:stCxn id="10" idx="1"/>
              <a:endCxn id="7" idx="3"/>
            </p:cNvCxnSpPr>
            <p:nvPr/>
          </p:nvCxnSpPr>
          <p:spPr>
            <a:xfrm flipH="1" flipV="1">
              <a:off x="3088035" y="5517232"/>
              <a:ext cx="2636093" cy="288032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2"/>
            <p:cNvCxnSpPr>
              <a:stCxn id="11" idx="1"/>
              <a:endCxn id="10" idx="3"/>
            </p:cNvCxnSpPr>
            <p:nvPr/>
          </p:nvCxnSpPr>
          <p:spPr>
            <a:xfrm flipH="1">
              <a:off x="7092280" y="5085184"/>
              <a:ext cx="432048" cy="72008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화살표 연결선 24"/>
            <p:cNvCxnSpPr>
              <a:stCxn id="9" idx="1"/>
              <a:endCxn id="8" idx="3"/>
            </p:cNvCxnSpPr>
            <p:nvPr/>
          </p:nvCxnSpPr>
          <p:spPr>
            <a:xfrm flipH="1">
              <a:off x="5256076" y="3861048"/>
              <a:ext cx="684076" cy="93610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화살표 연결선 26"/>
            <p:cNvCxnSpPr>
              <a:stCxn id="10" idx="1"/>
              <a:endCxn id="8" idx="3"/>
            </p:cNvCxnSpPr>
            <p:nvPr/>
          </p:nvCxnSpPr>
          <p:spPr>
            <a:xfrm flipH="1" flipV="1">
              <a:off x="5256076" y="4797152"/>
              <a:ext cx="468052" cy="10081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화살표 연결선 30"/>
            <p:cNvCxnSpPr>
              <a:stCxn id="11" idx="1"/>
              <a:endCxn id="8" idx="3"/>
            </p:cNvCxnSpPr>
            <p:nvPr/>
          </p:nvCxnSpPr>
          <p:spPr>
            <a:xfrm flipH="1" flipV="1">
              <a:off x="5256076" y="4797152"/>
              <a:ext cx="2268252" cy="28803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21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Sybil Attacks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node presents multiple identities to other nodes in the network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threat to geographic routing protocol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An adversary node can locate on more than one place at once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ko-K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0" name="그룹 59"/>
          <p:cNvGrpSpPr/>
          <p:nvPr/>
        </p:nvGrpSpPr>
        <p:grpSpPr>
          <a:xfrm>
            <a:off x="755576" y="3284984"/>
            <a:ext cx="7488832" cy="2736304"/>
            <a:chOff x="755576" y="3284984"/>
            <a:chExt cx="7488832" cy="2736304"/>
          </a:xfrm>
        </p:grpSpPr>
        <p:sp>
          <p:nvSpPr>
            <p:cNvPr id="37" name="직사각형 36"/>
            <p:cNvSpPr/>
            <p:nvPr/>
          </p:nvSpPr>
          <p:spPr>
            <a:xfrm>
              <a:off x="755576" y="4134197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A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6876256" y="4134197"/>
              <a:ext cx="1368152" cy="576064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C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4211960" y="4365104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B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2411760" y="5013176"/>
              <a:ext cx="1368152" cy="576064"/>
            </a:xfrm>
            <a:prstGeom prst="rect">
              <a:avLst/>
            </a:prstGeom>
            <a:solidFill>
              <a:srgbClr val="FF6600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C2</a:t>
              </a:r>
            </a:p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(Sybil node)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4211960" y="3284984"/>
              <a:ext cx="1368152" cy="576064"/>
            </a:xfrm>
            <a:prstGeom prst="rect">
              <a:avLst/>
            </a:prstGeom>
            <a:solidFill>
              <a:srgbClr val="FF6600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C3</a:t>
              </a:r>
            </a:p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(Sybil node)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4211960" y="5445224"/>
              <a:ext cx="1368152" cy="576064"/>
            </a:xfrm>
            <a:prstGeom prst="rect">
              <a:avLst/>
            </a:prstGeom>
            <a:solidFill>
              <a:srgbClr val="FF6600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C1</a:t>
              </a:r>
            </a:p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(Sybil node)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4" name="직선 화살표 연결선 43"/>
            <p:cNvCxnSpPr>
              <a:stCxn id="38" idx="1"/>
              <a:endCxn id="39" idx="3"/>
            </p:cNvCxnSpPr>
            <p:nvPr/>
          </p:nvCxnSpPr>
          <p:spPr>
            <a:xfrm flipH="1">
              <a:off x="5580112" y="4422229"/>
              <a:ext cx="1296144" cy="23090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화살표 연결선 45"/>
            <p:cNvCxnSpPr>
              <a:stCxn id="41" idx="2"/>
              <a:endCxn id="39" idx="0"/>
            </p:cNvCxnSpPr>
            <p:nvPr/>
          </p:nvCxnSpPr>
          <p:spPr>
            <a:xfrm>
              <a:off x="4896036" y="3861048"/>
              <a:ext cx="0" cy="5040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47"/>
            <p:cNvCxnSpPr>
              <a:stCxn id="42" idx="0"/>
              <a:endCxn id="39" idx="2"/>
            </p:cNvCxnSpPr>
            <p:nvPr/>
          </p:nvCxnSpPr>
          <p:spPr>
            <a:xfrm flipV="1">
              <a:off x="4896036" y="4941168"/>
              <a:ext cx="0" cy="5040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화살표 연결선 49"/>
            <p:cNvCxnSpPr>
              <a:stCxn id="40" idx="3"/>
              <a:endCxn id="39" idx="2"/>
            </p:cNvCxnSpPr>
            <p:nvPr/>
          </p:nvCxnSpPr>
          <p:spPr>
            <a:xfrm flipV="1">
              <a:off x="3779912" y="4941168"/>
              <a:ext cx="1116124" cy="3600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화살표 연결선 51"/>
            <p:cNvCxnSpPr>
              <a:stCxn id="39" idx="1"/>
              <a:endCxn id="37" idx="3"/>
            </p:cNvCxnSpPr>
            <p:nvPr/>
          </p:nvCxnSpPr>
          <p:spPr>
            <a:xfrm flipH="1" flipV="1">
              <a:off x="2123728" y="4422229"/>
              <a:ext cx="2088232" cy="230907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화살표 연결선 53"/>
            <p:cNvCxnSpPr>
              <a:stCxn id="39" idx="1"/>
              <a:endCxn id="40" idx="0"/>
            </p:cNvCxnSpPr>
            <p:nvPr/>
          </p:nvCxnSpPr>
          <p:spPr>
            <a:xfrm flipH="1">
              <a:off x="3095836" y="4653136"/>
              <a:ext cx="1116124" cy="3600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화살표 연결선 56"/>
            <p:cNvCxnSpPr>
              <a:stCxn id="40" idx="0"/>
              <a:endCxn id="37" idx="3"/>
            </p:cNvCxnSpPr>
            <p:nvPr/>
          </p:nvCxnSpPr>
          <p:spPr>
            <a:xfrm flipH="1" flipV="1">
              <a:off x="2123728" y="4422229"/>
              <a:ext cx="972108" cy="59094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4932040" y="494116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Fake coordinates of </a:t>
            </a:r>
            <a:r>
              <a:rPr lang="en-US" altLang="ko-KR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sybil</a:t>
            </a:r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nodes</a:t>
            </a:r>
            <a:endParaRPr lang="ko-KR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Wormholes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Tunnels messages over a low latency link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Disrupt routing by creating a wormhole close to a base station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Convince two distant nodes that they are neighbors</a:t>
            </a:r>
          </a:p>
        </p:txBody>
      </p:sp>
      <p:grpSp>
        <p:nvGrpSpPr>
          <p:cNvPr id="41" name="그룹 40"/>
          <p:cNvGrpSpPr/>
          <p:nvPr/>
        </p:nvGrpSpPr>
        <p:grpSpPr>
          <a:xfrm>
            <a:off x="683568" y="3140968"/>
            <a:ext cx="7894215" cy="2952328"/>
            <a:chOff x="467544" y="2924944"/>
            <a:chExt cx="7894215" cy="2952328"/>
          </a:xfrm>
        </p:grpSpPr>
        <p:sp>
          <p:nvSpPr>
            <p:cNvPr id="5" name="직사각형 4"/>
            <p:cNvSpPr/>
            <p:nvPr/>
          </p:nvSpPr>
          <p:spPr>
            <a:xfrm>
              <a:off x="467544" y="3140968"/>
              <a:ext cx="1368152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A</a:t>
              </a:r>
              <a:b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 Station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627784" y="3861048"/>
              <a:ext cx="1368152" cy="576064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B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940152" y="4135735"/>
              <a:ext cx="1368152" cy="576064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C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2843808" y="2924944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D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410891" y="4876006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E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059832" y="5277966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F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5008054" y="5301208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G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6993607" y="5301208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H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714231" y="3095625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</a:t>
              </a:r>
              <a:r>
                <a:rPr lang="en-US" altLang="ko-K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직선 연결선 16"/>
            <p:cNvCxnSpPr>
              <a:stCxn id="6" idx="3"/>
              <a:endCxn id="7" idx="1"/>
            </p:cNvCxnSpPr>
            <p:nvPr/>
          </p:nvCxnSpPr>
          <p:spPr>
            <a:xfrm>
              <a:off x="3995936" y="4149080"/>
              <a:ext cx="1944216" cy="274687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stCxn id="8" idx="1"/>
              <a:endCxn id="5" idx="3"/>
            </p:cNvCxnSpPr>
            <p:nvPr/>
          </p:nvCxnSpPr>
          <p:spPr>
            <a:xfrm flipH="1">
              <a:off x="1835696" y="3212976"/>
              <a:ext cx="1008112" cy="21602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>
              <a:stCxn id="6" idx="1"/>
              <a:endCxn id="5" idx="3"/>
            </p:cNvCxnSpPr>
            <p:nvPr/>
          </p:nvCxnSpPr>
          <p:spPr>
            <a:xfrm flipH="1" flipV="1">
              <a:off x="1835696" y="3429000"/>
              <a:ext cx="792088" cy="72008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2"/>
            <p:cNvCxnSpPr>
              <a:stCxn id="9" idx="0"/>
              <a:endCxn id="5" idx="3"/>
            </p:cNvCxnSpPr>
            <p:nvPr/>
          </p:nvCxnSpPr>
          <p:spPr>
            <a:xfrm flipH="1" flipV="1">
              <a:off x="1835696" y="3429000"/>
              <a:ext cx="259271" cy="144700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화살표 연결선 24"/>
            <p:cNvCxnSpPr>
              <a:stCxn id="10" idx="1"/>
              <a:endCxn id="9" idx="3"/>
            </p:cNvCxnSpPr>
            <p:nvPr/>
          </p:nvCxnSpPr>
          <p:spPr>
            <a:xfrm flipH="1" flipV="1">
              <a:off x="2779043" y="5164038"/>
              <a:ext cx="280789" cy="40196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화살표 연결선 26"/>
            <p:cNvCxnSpPr>
              <a:stCxn id="11" idx="0"/>
              <a:endCxn id="7" idx="2"/>
            </p:cNvCxnSpPr>
            <p:nvPr/>
          </p:nvCxnSpPr>
          <p:spPr>
            <a:xfrm flipV="1">
              <a:off x="5692130" y="4711799"/>
              <a:ext cx="932098" cy="58940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화살표 연결선 28"/>
            <p:cNvCxnSpPr>
              <a:stCxn id="12" idx="0"/>
              <a:endCxn id="7" idx="2"/>
            </p:cNvCxnSpPr>
            <p:nvPr/>
          </p:nvCxnSpPr>
          <p:spPr>
            <a:xfrm flipH="1" flipV="1">
              <a:off x="6624228" y="4711799"/>
              <a:ext cx="1053455" cy="58940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화살표 연결선 30"/>
            <p:cNvCxnSpPr>
              <a:stCxn id="13" idx="2"/>
              <a:endCxn id="7" idx="0"/>
            </p:cNvCxnSpPr>
            <p:nvPr/>
          </p:nvCxnSpPr>
          <p:spPr>
            <a:xfrm>
              <a:off x="6398307" y="3671689"/>
              <a:ext cx="225921" cy="46404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화살표 연결선 32"/>
            <p:cNvCxnSpPr>
              <a:stCxn id="13" idx="1"/>
              <a:endCxn id="8" idx="3"/>
            </p:cNvCxnSpPr>
            <p:nvPr/>
          </p:nvCxnSpPr>
          <p:spPr>
            <a:xfrm flipH="1" flipV="1">
              <a:off x="4211960" y="3212976"/>
              <a:ext cx="1502271" cy="170681"/>
            </a:xfrm>
            <a:prstGeom prst="straightConnector1">
              <a:avLst/>
            </a:prstGeom>
            <a:ln w="9525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화살표 연결선 34"/>
            <p:cNvCxnSpPr>
              <a:stCxn id="12" idx="1"/>
              <a:endCxn id="11" idx="3"/>
            </p:cNvCxnSpPr>
            <p:nvPr/>
          </p:nvCxnSpPr>
          <p:spPr>
            <a:xfrm flipH="1">
              <a:off x="6376206" y="5589240"/>
              <a:ext cx="617401" cy="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화살표 연결선 36"/>
            <p:cNvCxnSpPr>
              <a:stCxn id="11" idx="1"/>
              <a:endCxn id="10" idx="3"/>
            </p:cNvCxnSpPr>
            <p:nvPr/>
          </p:nvCxnSpPr>
          <p:spPr>
            <a:xfrm flipH="1" flipV="1">
              <a:off x="4427984" y="5565998"/>
              <a:ext cx="580070" cy="23242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427984" y="3944089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Wormhole</a:t>
              </a:r>
              <a:endPara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72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HELLO Flood Attacks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Laptop-class attacker sends or replays HELLO packet with more energy to convince every node in the network that the adversary is a neighbor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Protocols with information exchange between nodes for topology maintenance or flow control is subject to this attack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ko-K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1038114" y="3573016"/>
            <a:ext cx="7134286" cy="2736304"/>
            <a:chOff x="611560" y="3501008"/>
            <a:chExt cx="7134286" cy="2736304"/>
          </a:xfrm>
        </p:grpSpPr>
        <p:sp>
          <p:nvSpPr>
            <p:cNvPr id="5" name="직사각형 4"/>
            <p:cNvSpPr/>
            <p:nvPr/>
          </p:nvSpPr>
          <p:spPr>
            <a:xfrm>
              <a:off x="611560" y="3501008"/>
              <a:ext cx="1368152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A</a:t>
              </a:r>
              <a:b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 Station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611957" y="4581128"/>
              <a:ext cx="1368152" cy="576064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B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771800" y="3573016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C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2699792" y="5589240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D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5940152" y="3540621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G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724128" y="5661248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E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377694" y="4578821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F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직선 화살표 연결선 12"/>
            <p:cNvCxnSpPr>
              <a:stCxn id="6" idx="0"/>
              <a:endCxn id="5" idx="2"/>
            </p:cNvCxnSpPr>
            <p:nvPr/>
          </p:nvCxnSpPr>
          <p:spPr>
            <a:xfrm flipH="1" flipV="1">
              <a:off x="1295636" y="4077072"/>
              <a:ext cx="397" cy="50405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>
              <a:stCxn id="6" idx="3"/>
            </p:cNvCxnSpPr>
            <p:nvPr/>
          </p:nvCxnSpPr>
          <p:spPr>
            <a:xfrm flipV="1">
              <a:off x="1980109" y="4437112"/>
              <a:ext cx="647675" cy="43204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화살표 연결선 15"/>
            <p:cNvCxnSpPr>
              <a:stCxn id="6" idx="3"/>
            </p:cNvCxnSpPr>
            <p:nvPr/>
          </p:nvCxnSpPr>
          <p:spPr>
            <a:xfrm flipV="1">
              <a:off x="1980109" y="4866853"/>
              <a:ext cx="647675" cy="230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stCxn id="6" idx="3"/>
            </p:cNvCxnSpPr>
            <p:nvPr/>
          </p:nvCxnSpPr>
          <p:spPr>
            <a:xfrm>
              <a:off x="1980109" y="4869160"/>
              <a:ext cx="575667" cy="43204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040255" y="5229200"/>
              <a:ext cx="9348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Broadcast</a:t>
              </a:r>
              <a:endPara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직선 화살표 연결선 23"/>
            <p:cNvCxnSpPr>
              <a:stCxn id="7" idx="1"/>
              <a:endCxn id="6" idx="0"/>
            </p:cNvCxnSpPr>
            <p:nvPr/>
          </p:nvCxnSpPr>
          <p:spPr>
            <a:xfrm flipH="1">
              <a:off x="1296033" y="3861048"/>
              <a:ext cx="1475767" cy="72008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화살표 연결선 25"/>
            <p:cNvCxnSpPr>
              <a:stCxn id="8" idx="1"/>
              <a:endCxn id="6" idx="2"/>
            </p:cNvCxnSpPr>
            <p:nvPr/>
          </p:nvCxnSpPr>
          <p:spPr>
            <a:xfrm flipH="1" flipV="1">
              <a:off x="1296033" y="5157192"/>
              <a:ext cx="1403759" cy="72008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화살표 연결선 27"/>
            <p:cNvCxnSpPr>
              <a:stCxn id="10" idx="1"/>
              <a:endCxn id="6" idx="3"/>
            </p:cNvCxnSpPr>
            <p:nvPr/>
          </p:nvCxnSpPr>
          <p:spPr>
            <a:xfrm flipH="1" flipV="1">
              <a:off x="1980109" y="4869160"/>
              <a:ext cx="3744019" cy="108012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화살표 연결선 29"/>
            <p:cNvCxnSpPr>
              <a:stCxn id="11" idx="1"/>
              <a:endCxn id="6" idx="3"/>
            </p:cNvCxnSpPr>
            <p:nvPr/>
          </p:nvCxnSpPr>
          <p:spPr>
            <a:xfrm flipH="1">
              <a:off x="1980109" y="4866853"/>
              <a:ext cx="4397585" cy="2307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>
              <a:stCxn id="9" idx="1"/>
              <a:endCxn id="6" idx="3"/>
            </p:cNvCxnSpPr>
            <p:nvPr/>
          </p:nvCxnSpPr>
          <p:spPr>
            <a:xfrm flipH="1">
              <a:off x="1980109" y="3828653"/>
              <a:ext cx="3960043" cy="1040507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067944" y="4514636"/>
              <a:ext cx="10422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Fail to send</a:t>
              </a:r>
              <a:endPara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38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Acknowledgment Spoofing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Spoof link layer acknowledgments for overheard packets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Convince the sender that a weak link is strong or a dead node is alive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Can use selective forward attack by encouraging the target node to transmit packets on a weak or dead link</a:t>
            </a:r>
          </a:p>
        </p:txBody>
      </p:sp>
      <p:grpSp>
        <p:nvGrpSpPr>
          <p:cNvPr id="35" name="그룹 34"/>
          <p:cNvGrpSpPr/>
          <p:nvPr/>
        </p:nvGrpSpPr>
        <p:grpSpPr>
          <a:xfrm>
            <a:off x="683568" y="3501008"/>
            <a:ext cx="7868269" cy="2647975"/>
            <a:chOff x="1024211" y="3573016"/>
            <a:chExt cx="7868269" cy="2647975"/>
          </a:xfrm>
        </p:grpSpPr>
        <p:sp>
          <p:nvSpPr>
            <p:cNvPr id="6" name="직사각형 5"/>
            <p:cNvSpPr/>
            <p:nvPr/>
          </p:nvSpPr>
          <p:spPr>
            <a:xfrm>
              <a:off x="1024211" y="3573016"/>
              <a:ext cx="1368152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A</a:t>
              </a:r>
              <a:b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 Station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475656" y="4880620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B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6228184" y="5644927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E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190721" y="3616399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G</a:t>
              </a:r>
            </a:p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(Bad node)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5292080" y="4592588"/>
              <a:ext cx="1368152" cy="576064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D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563888" y="5384676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C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직선 화살표 연결선 13"/>
            <p:cNvCxnSpPr>
              <a:stCxn id="10" idx="1"/>
            </p:cNvCxnSpPr>
            <p:nvPr/>
          </p:nvCxnSpPr>
          <p:spPr>
            <a:xfrm flipH="1" flipV="1">
              <a:off x="3554270" y="3894187"/>
              <a:ext cx="636451" cy="10244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화살표 연결선 15"/>
            <p:cNvCxnSpPr>
              <a:stCxn id="7" idx="0"/>
              <a:endCxn id="6" idx="2"/>
            </p:cNvCxnSpPr>
            <p:nvPr/>
          </p:nvCxnSpPr>
          <p:spPr>
            <a:xfrm flipH="1" flipV="1">
              <a:off x="1708287" y="4149080"/>
              <a:ext cx="451445" cy="73154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16"/>
            <p:cNvCxnSpPr>
              <a:stCxn id="12" idx="0"/>
              <a:endCxn id="7" idx="3"/>
            </p:cNvCxnSpPr>
            <p:nvPr/>
          </p:nvCxnSpPr>
          <p:spPr>
            <a:xfrm flipH="1" flipV="1">
              <a:off x="2843808" y="5168652"/>
              <a:ext cx="1404156" cy="216024"/>
            </a:xfrm>
            <a:prstGeom prst="straightConnector1">
              <a:avLst/>
            </a:prstGeom>
            <a:ln w="19050"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화살표 연결선 17"/>
            <p:cNvCxnSpPr>
              <a:stCxn id="12" idx="0"/>
              <a:endCxn id="10" idx="2"/>
            </p:cNvCxnSpPr>
            <p:nvPr/>
          </p:nvCxnSpPr>
          <p:spPr>
            <a:xfrm flipV="1">
              <a:off x="4247964" y="4192463"/>
              <a:ext cx="626833" cy="1192213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직사각형 21"/>
            <p:cNvSpPr/>
            <p:nvPr/>
          </p:nvSpPr>
          <p:spPr>
            <a:xfrm>
              <a:off x="7524328" y="4659102"/>
              <a:ext cx="1368152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 F</a:t>
              </a:r>
              <a:endParaRPr lang="ko-KR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직선 화살표 연결선 22"/>
            <p:cNvCxnSpPr>
              <a:stCxn id="22" idx="2"/>
              <a:endCxn id="8" idx="3"/>
            </p:cNvCxnSpPr>
            <p:nvPr/>
          </p:nvCxnSpPr>
          <p:spPr>
            <a:xfrm flipH="1">
              <a:off x="7596336" y="5235166"/>
              <a:ext cx="612068" cy="69779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화살표 연결선 25"/>
            <p:cNvCxnSpPr>
              <a:stCxn id="8" idx="1"/>
              <a:endCxn id="12" idx="3"/>
            </p:cNvCxnSpPr>
            <p:nvPr/>
          </p:nvCxnSpPr>
          <p:spPr>
            <a:xfrm flipH="1" flipV="1">
              <a:off x="4932040" y="5672708"/>
              <a:ext cx="1296144" cy="26025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347864" y="3573016"/>
              <a:ext cx="510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Lost</a:t>
              </a:r>
              <a:endPara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09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Attacks on Specific Sensor Network Protocols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19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/>
              <a:t>TinyOS</a:t>
            </a:r>
            <a:r>
              <a:rPr lang="en-US" altLang="ko-KR" dirty="0"/>
              <a:t> beaconing</a:t>
            </a:r>
          </a:p>
          <a:p>
            <a:r>
              <a:rPr lang="en-US" altLang="ko-KR" dirty="0"/>
              <a:t>Directed diffusion</a:t>
            </a:r>
          </a:p>
          <a:p>
            <a:r>
              <a:rPr lang="en-US" altLang="ko-KR" dirty="0"/>
              <a:t>Geographic routing</a:t>
            </a:r>
          </a:p>
          <a:p>
            <a:r>
              <a:rPr lang="en-US" altLang="ko-KR" dirty="0"/>
              <a:t>Minimum cost forwarding</a:t>
            </a:r>
          </a:p>
          <a:p>
            <a:r>
              <a:rPr lang="en-US" altLang="ko-KR" dirty="0"/>
              <a:t>LEACH: Low-Energy Adaptive Clustering Hierarchy</a:t>
            </a:r>
          </a:p>
          <a:p>
            <a:r>
              <a:rPr lang="en-US" altLang="ko-KR" dirty="0"/>
              <a:t>Rumor routing</a:t>
            </a:r>
          </a:p>
          <a:p>
            <a:r>
              <a:rPr lang="en-US" altLang="ko-KR" dirty="0"/>
              <a:t>Energy conserving topology maintenance</a:t>
            </a:r>
          </a:p>
        </p:txBody>
      </p:sp>
    </p:spTree>
    <p:extLst>
      <p:ext uri="{BB962C8B-B14F-4D97-AF65-F5344CB8AC3E}">
        <p14:creationId xmlns:p14="http://schemas.microsoft.com/office/powerpoint/2010/main" val="32512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Sensor Networks vs Ad-Hoc Wireless Networks</a:t>
            </a:r>
            <a:endParaRPr lang="en-US" altLang="ko-K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Attacks on Sensor Network Routing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Discussion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Specific Routing Protocol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Countermeasures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3680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TinyOS</a:t>
            </a:r>
            <a:r>
              <a:rPr lang="en-US" altLang="ko-KR" dirty="0" smtClean="0"/>
              <a:t> Beaconing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20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 lightweight, event-driven operating system for sensor networks</a:t>
            </a:r>
          </a:p>
          <a:p>
            <a:r>
              <a:rPr lang="en-US" altLang="ko-KR" dirty="0" smtClean="0"/>
              <a:t>Widely used in research due to its simplicity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Beaconing Algorithm</a:t>
            </a:r>
          </a:p>
          <a:p>
            <a:pPr lvl="1"/>
            <a:r>
              <a:rPr lang="en-US" altLang="ko-KR" dirty="0" smtClean="0"/>
              <a:t>A breadth first spanning tree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635896" y="4869160"/>
            <a:ext cx="136815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A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Station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292080" y="407707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236296" y="378904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020272" y="515719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644008" y="5729855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E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763688" y="5594223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F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619672" y="407707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H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77461" y="486916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G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2123729" y="3356992"/>
            <a:ext cx="4254714" cy="3544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292080" y="407707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7236296" y="3789038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619672" y="407707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H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763688" y="5594223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F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644008" y="5729855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E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타원 28"/>
          <p:cNvSpPr/>
          <p:nvPr/>
        </p:nvSpPr>
        <p:spPr>
          <a:xfrm>
            <a:off x="3848799" y="2592917"/>
            <a:ext cx="4254714" cy="3544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7236296" y="3789037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B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7020272" y="515719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B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176391" y="2592916"/>
            <a:ext cx="4254714" cy="3544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77272" y="486916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G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H</a:t>
            </a:r>
          </a:p>
        </p:txBody>
      </p:sp>
      <p:cxnSp>
        <p:nvCxnSpPr>
          <p:cNvPr id="35" name="직선 연결선 34"/>
          <p:cNvCxnSpPr/>
          <p:nvPr/>
        </p:nvCxnSpPr>
        <p:spPr>
          <a:xfrm flipH="1" flipV="1">
            <a:off x="2987824" y="4365100"/>
            <a:ext cx="648072" cy="764076"/>
          </a:xfrm>
          <a:prstGeom prst="line">
            <a:avLst/>
          </a:prstGeom>
          <a:ln w="3175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flipH="1">
            <a:off x="3131840" y="5157192"/>
            <a:ext cx="504056" cy="725063"/>
          </a:xfrm>
          <a:prstGeom prst="line">
            <a:avLst/>
          </a:prstGeom>
          <a:ln w="3175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>
            <a:endCxn id="33" idx="0"/>
          </p:cNvCxnSpPr>
          <p:nvPr/>
        </p:nvCxnSpPr>
        <p:spPr>
          <a:xfrm flipH="1">
            <a:off x="1061348" y="4365100"/>
            <a:ext cx="558324" cy="504060"/>
          </a:xfrm>
          <a:prstGeom prst="line">
            <a:avLst/>
          </a:prstGeom>
          <a:ln w="3175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flipH="1">
            <a:off x="5004048" y="4365104"/>
            <a:ext cx="288032" cy="764072"/>
          </a:xfrm>
          <a:prstGeom prst="line">
            <a:avLst/>
          </a:prstGeom>
          <a:ln w="3175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flipH="1" flipV="1">
            <a:off x="5004048" y="5129176"/>
            <a:ext cx="324036" cy="600679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>
            <a:stCxn id="31" idx="1"/>
          </p:cNvCxnSpPr>
          <p:nvPr/>
        </p:nvCxnSpPr>
        <p:spPr>
          <a:xfrm flipH="1" flipV="1">
            <a:off x="6660232" y="4365100"/>
            <a:ext cx="360040" cy="1080124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>
            <a:stCxn id="30" idx="1"/>
          </p:cNvCxnSpPr>
          <p:nvPr/>
        </p:nvCxnSpPr>
        <p:spPr>
          <a:xfrm flipH="1">
            <a:off x="6660232" y="4077069"/>
            <a:ext cx="576064" cy="288031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14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32" grpId="0" animBg="1"/>
      <p:bldP spid="32" grpId="1" animBg="1"/>
      <p:bldP spid="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TinyOS Beaconing - Attack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21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It is highly susceptible to attack</a:t>
            </a:r>
          </a:p>
          <a:p>
            <a:r>
              <a:rPr lang="en-US" altLang="ko-KR" dirty="0" smtClean="0"/>
              <a:t>Attacks</a:t>
            </a:r>
          </a:p>
          <a:p>
            <a:pPr lvl="1"/>
            <a:r>
              <a:rPr lang="en-US" altLang="ko-KR" dirty="0" smtClean="0"/>
              <a:t>Fake base station</a:t>
            </a:r>
          </a:p>
          <a:p>
            <a:pPr lvl="1"/>
            <a:r>
              <a:rPr lang="en-US" altLang="ko-KR" dirty="0" smtClean="0"/>
              <a:t>A combined wormhole/sinkhole attack</a:t>
            </a:r>
          </a:p>
          <a:p>
            <a:pPr lvl="1"/>
            <a:r>
              <a:rPr lang="en-US" altLang="ko-KR" dirty="0" smtClean="0"/>
              <a:t>HELLO flood attack</a:t>
            </a:r>
          </a:p>
          <a:p>
            <a:pPr lvl="1"/>
            <a:r>
              <a:rPr lang="en-US" altLang="ko-KR" dirty="0" smtClean="0"/>
              <a:t>Routing Loop</a:t>
            </a:r>
          </a:p>
        </p:txBody>
      </p:sp>
    </p:spTree>
    <p:extLst>
      <p:ext uri="{BB962C8B-B14F-4D97-AF65-F5344CB8AC3E}">
        <p14:creationId xmlns:p14="http://schemas.microsoft.com/office/powerpoint/2010/main" val="27662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TinyOS</a:t>
            </a:r>
            <a:r>
              <a:rPr lang="en-US" altLang="ko-KR" dirty="0" smtClean="0"/>
              <a:t> Beaconing - Attack - Fake Base Station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22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The routing updates are not authenticated</a:t>
            </a:r>
          </a:p>
          <a:p>
            <a:pPr lvl="1"/>
            <a:r>
              <a:rPr lang="en-US" altLang="ko-KR" dirty="0" smtClean="0"/>
              <a:t>Any nodes can be a base station, the destination of all traffic in the network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56434" y="3419599"/>
            <a:ext cx="136815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A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Station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236296" y="3789038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131840" y="3212973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016281" y="568036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F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G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644008" y="5729855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E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F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236296" y="3789037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D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020272" y="515719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E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745424" y="446179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G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</a:p>
        </p:txBody>
      </p:sp>
      <p:cxnSp>
        <p:nvCxnSpPr>
          <p:cNvPr id="23" name="직선 연결선 22"/>
          <p:cNvCxnSpPr>
            <a:stCxn id="16" idx="0"/>
            <a:endCxn id="22" idx="2"/>
          </p:cNvCxnSpPr>
          <p:nvPr/>
        </p:nvCxnSpPr>
        <p:spPr>
          <a:xfrm flipH="1" flipV="1">
            <a:off x="2429500" y="5037854"/>
            <a:ext cx="1270857" cy="642508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>
            <a:stCxn id="15" idx="1"/>
            <a:endCxn id="5" idx="3"/>
          </p:cNvCxnSpPr>
          <p:nvPr/>
        </p:nvCxnSpPr>
        <p:spPr>
          <a:xfrm flipH="1">
            <a:off x="2024586" y="3501005"/>
            <a:ext cx="1107254" cy="206626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>
            <a:stCxn id="22" idx="0"/>
            <a:endCxn id="5" idx="3"/>
          </p:cNvCxnSpPr>
          <p:nvPr/>
        </p:nvCxnSpPr>
        <p:spPr>
          <a:xfrm flipH="1" flipV="1">
            <a:off x="2024586" y="3707631"/>
            <a:ext cx="404914" cy="754159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>
            <a:stCxn id="17" idx="1"/>
            <a:endCxn id="16" idx="3"/>
          </p:cNvCxnSpPr>
          <p:nvPr/>
        </p:nvCxnSpPr>
        <p:spPr>
          <a:xfrm flipH="1" flipV="1">
            <a:off x="4384433" y="5968394"/>
            <a:ext cx="259575" cy="49493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>
            <a:stCxn id="20" idx="1"/>
          </p:cNvCxnSpPr>
          <p:nvPr/>
        </p:nvCxnSpPr>
        <p:spPr>
          <a:xfrm flipH="1">
            <a:off x="6012160" y="5445224"/>
            <a:ext cx="1008112" cy="572663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H="1">
            <a:off x="7704348" y="4373484"/>
            <a:ext cx="216024" cy="783708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3848799" y="2592916"/>
            <a:ext cx="4254714" cy="3544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292080" y="4077069"/>
            <a:ext cx="1368152" cy="576064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H</a:t>
            </a:r>
            <a:b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Fake Base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7236296" y="3789038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H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7020272" y="515719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H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3131840" y="3212974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H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4644008" y="5729855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E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H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타원 49"/>
          <p:cNvSpPr/>
          <p:nvPr/>
        </p:nvSpPr>
        <p:spPr>
          <a:xfrm>
            <a:off x="1688559" y="1728821"/>
            <a:ext cx="4254714" cy="3544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745424" y="446179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G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B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3016282" y="568036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F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E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직선 연결선 54"/>
          <p:cNvCxnSpPr/>
          <p:nvPr/>
        </p:nvCxnSpPr>
        <p:spPr>
          <a:xfrm flipV="1">
            <a:off x="2429500" y="3501006"/>
            <a:ext cx="702340" cy="960784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>
            <a:stCxn id="45" idx="1"/>
          </p:cNvCxnSpPr>
          <p:nvPr/>
        </p:nvCxnSpPr>
        <p:spPr>
          <a:xfrm flipH="1">
            <a:off x="6660232" y="4077070"/>
            <a:ext cx="576064" cy="288033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>
            <a:off x="4514221" y="3501006"/>
            <a:ext cx="777859" cy="872478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타원 52"/>
          <p:cNvSpPr/>
          <p:nvPr/>
        </p:nvSpPr>
        <p:spPr>
          <a:xfrm>
            <a:off x="3200727" y="4245702"/>
            <a:ext cx="4254714" cy="3544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2" name="직선 연결선 61"/>
          <p:cNvCxnSpPr/>
          <p:nvPr/>
        </p:nvCxnSpPr>
        <p:spPr>
          <a:xfrm flipV="1">
            <a:off x="5328084" y="4653133"/>
            <a:ext cx="648072" cy="1080123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>
            <a:endCxn id="44" idx="3"/>
          </p:cNvCxnSpPr>
          <p:nvPr/>
        </p:nvCxnSpPr>
        <p:spPr>
          <a:xfrm flipH="1" flipV="1">
            <a:off x="6660232" y="4365101"/>
            <a:ext cx="360040" cy="1080123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4384434" y="5993140"/>
            <a:ext cx="259574" cy="24747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37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0" grpId="1" animBg="1"/>
      <p:bldP spid="52" grpId="0" animBg="1"/>
      <p:bldP spid="54" grpId="0" animBg="1"/>
      <p:bldP spid="53" grpId="0" animBg="1"/>
      <p:bldP spid="5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err="1" smtClean="0"/>
              <a:t>TinyOS</a:t>
            </a:r>
            <a:r>
              <a:rPr lang="en-US" altLang="ko-KR" sz="2400" dirty="0" smtClean="0"/>
              <a:t> Beaconing - Attack - Wormhole/Sinkhole Attack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23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Even if authenticated, laptop-class adversary can do</a:t>
            </a:r>
          </a:p>
          <a:p>
            <a:pPr lvl="1"/>
            <a:r>
              <a:rPr lang="en-US" altLang="ko-KR" dirty="0" smtClean="0"/>
              <a:t>Create wormhole to make a sinkhole</a:t>
            </a:r>
          </a:p>
          <a:p>
            <a:r>
              <a:rPr lang="en-US" altLang="ko-KR" dirty="0" smtClean="0"/>
              <a:t>Enable a potent selective forwarding attack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56434" y="3419599"/>
            <a:ext cx="136815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A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Station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48064" y="371703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B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236296" y="3789038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131840" y="3212973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024586" y="587727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G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H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456134" y="587727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F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G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236296" y="3789037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C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020272" y="515719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E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C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67544" y="4966255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H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</a:p>
        </p:txBody>
      </p:sp>
      <p:cxnSp>
        <p:nvCxnSpPr>
          <p:cNvPr id="14" name="직선 연결선 13"/>
          <p:cNvCxnSpPr>
            <a:stCxn id="9" idx="1"/>
            <a:endCxn id="13" idx="2"/>
          </p:cNvCxnSpPr>
          <p:nvPr/>
        </p:nvCxnSpPr>
        <p:spPr>
          <a:xfrm flipH="1" flipV="1">
            <a:off x="1151620" y="5542319"/>
            <a:ext cx="872966" cy="622985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stCxn id="8" idx="1"/>
            <a:endCxn id="5" idx="3"/>
          </p:cNvCxnSpPr>
          <p:nvPr/>
        </p:nvCxnSpPr>
        <p:spPr>
          <a:xfrm flipH="1">
            <a:off x="2024586" y="3501005"/>
            <a:ext cx="1107254" cy="206626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stCxn id="13" idx="0"/>
            <a:endCxn id="5" idx="2"/>
          </p:cNvCxnSpPr>
          <p:nvPr/>
        </p:nvCxnSpPr>
        <p:spPr>
          <a:xfrm flipV="1">
            <a:off x="1151620" y="3995663"/>
            <a:ext cx="188890" cy="970592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6" idx="1"/>
            <a:endCxn id="8" idx="3"/>
          </p:cNvCxnSpPr>
          <p:nvPr/>
        </p:nvCxnSpPr>
        <p:spPr>
          <a:xfrm flipH="1" flipV="1">
            <a:off x="4499992" y="3501005"/>
            <a:ext cx="648072" cy="504059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10" idx="1"/>
            <a:endCxn id="9" idx="3"/>
          </p:cNvCxnSpPr>
          <p:nvPr/>
        </p:nvCxnSpPr>
        <p:spPr>
          <a:xfrm flipH="1">
            <a:off x="3392738" y="6165304"/>
            <a:ext cx="1063396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>
            <a:stCxn id="12" idx="1"/>
            <a:endCxn id="6" idx="3"/>
          </p:cNvCxnSpPr>
          <p:nvPr/>
        </p:nvCxnSpPr>
        <p:spPr>
          <a:xfrm flipH="1" flipV="1">
            <a:off x="6516216" y="4005064"/>
            <a:ext cx="504056" cy="144016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11" idx="1"/>
            <a:endCxn id="6" idx="3"/>
          </p:cNvCxnSpPr>
          <p:nvPr/>
        </p:nvCxnSpPr>
        <p:spPr>
          <a:xfrm flipH="1" flipV="1">
            <a:off x="6516216" y="4005064"/>
            <a:ext cx="720080" cy="72005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5298439" y="4828710"/>
            <a:ext cx="1368152" cy="576064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J</a:t>
            </a:r>
            <a:b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I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980423" y="4149080"/>
            <a:ext cx="1368152" cy="576064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I</a:t>
            </a:r>
            <a:b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직선 연결선 50"/>
          <p:cNvCxnSpPr>
            <a:stCxn id="21" idx="1"/>
            <a:endCxn id="40" idx="3"/>
          </p:cNvCxnSpPr>
          <p:nvPr/>
        </p:nvCxnSpPr>
        <p:spPr>
          <a:xfrm flipH="1" flipV="1">
            <a:off x="3348575" y="4437112"/>
            <a:ext cx="1949864" cy="679630"/>
          </a:xfrm>
          <a:prstGeom prst="line">
            <a:avLst/>
          </a:prstGeom>
          <a:ln w="317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>
            <a:stCxn id="40" idx="1"/>
            <a:endCxn id="5" idx="2"/>
          </p:cNvCxnSpPr>
          <p:nvPr/>
        </p:nvCxnSpPr>
        <p:spPr>
          <a:xfrm flipH="1" flipV="1">
            <a:off x="1340510" y="3995663"/>
            <a:ext cx="639913" cy="441449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1136770">
            <a:off x="3924436" y="4480959"/>
            <a:ext cx="997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Wormhole</a:t>
            </a:r>
            <a:endParaRPr lang="ko-KR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타원 57"/>
          <p:cNvSpPr/>
          <p:nvPr/>
        </p:nvSpPr>
        <p:spPr>
          <a:xfrm>
            <a:off x="3855158" y="3344557"/>
            <a:ext cx="4254714" cy="3544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5148064" y="371703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J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7236296" y="3789038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J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4456134" y="587727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F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J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7020272" y="515719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E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J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직선 연결선 64"/>
          <p:cNvCxnSpPr>
            <a:stCxn id="62" idx="1"/>
          </p:cNvCxnSpPr>
          <p:nvPr/>
        </p:nvCxnSpPr>
        <p:spPr>
          <a:xfrm flipH="1" flipV="1">
            <a:off x="6666591" y="5157192"/>
            <a:ext cx="353681" cy="288032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>
            <a:stCxn id="60" idx="2"/>
          </p:cNvCxnSpPr>
          <p:nvPr/>
        </p:nvCxnSpPr>
        <p:spPr>
          <a:xfrm flipH="1">
            <a:off x="6666592" y="4365102"/>
            <a:ext cx="1253780" cy="601153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>
            <a:stCxn id="59" idx="2"/>
          </p:cNvCxnSpPr>
          <p:nvPr/>
        </p:nvCxnSpPr>
        <p:spPr>
          <a:xfrm>
            <a:off x="5832140" y="4293096"/>
            <a:ext cx="150376" cy="535614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>
            <a:stCxn id="61" idx="0"/>
          </p:cNvCxnSpPr>
          <p:nvPr/>
        </p:nvCxnSpPr>
        <p:spPr>
          <a:xfrm flipV="1">
            <a:off x="5140210" y="5404774"/>
            <a:ext cx="583918" cy="472498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직사각형 75"/>
          <p:cNvSpPr/>
          <p:nvPr/>
        </p:nvSpPr>
        <p:spPr>
          <a:xfrm>
            <a:off x="5298440" y="4828710"/>
            <a:ext cx="1368152" cy="576064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Blackhole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2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0" grpId="0" animBg="1"/>
      <p:bldP spid="57" grpId="0"/>
      <p:bldP spid="58" grpId="0" animBg="1"/>
      <p:bldP spid="58" grpId="1" animBg="1"/>
      <p:bldP spid="59" grpId="0" animBg="1"/>
      <p:bldP spid="60" grpId="0" animBg="1"/>
      <p:bldP spid="61" grpId="0" animBg="1"/>
      <p:bldP spid="62" grpId="0" animBg="1"/>
      <p:bldP spid="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TinyOS</a:t>
            </a:r>
            <a:r>
              <a:rPr lang="en-US" altLang="ko-KR" dirty="0" smtClean="0"/>
              <a:t> Beaconing - Attack - HELLO Flood Attack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24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Laptop-class adversary with a powerful transmitter</a:t>
            </a:r>
          </a:p>
          <a:p>
            <a:pPr lvl="1"/>
            <a:r>
              <a:rPr lang="en-US" altLang="ko-KR" dirty="0" smtClean="0"/>
              <a:t>Broadcast a routing update loud to the entire network</a:t>
            </a:r>
          </a:p>
          <a:p>
            <a:pPr lvl="1"/>
            <a:r>
              <a:rPr lang="en-US" altLang="ko-KR" dirty="0" smtClean="0"/>
              <a:t>All the message will be lost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Hard to recover</a:t>
            </a:r>
          </a:p>
          <a:p>
            <a:pPr lvl="1"/>
            <a:r>
              <a:rPr lang="en-US" altLang="ko-KR" dirty="0" smtClean="0"/>
              <a:t>Even though a node realizes its parent is not in its range,</a:t>
            </a:r>
            <a:br>
              <a:rPr lang="en-US" altLang="ko-KR" dirty="0" smtClean="0"/>
            </a:br>
            <a:r>
              <a:rPr lang="en-US" altLang="ko-KR" dirty="0" smtClean="0"/>
              <a:t>each of its neighbors likely marked the adversary as its parent</a:t>
            </a:r>
          </a:p>
          <a:p>
            <a:pPr lvl="1"/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4355976" y="3397798"/>
            <a:ext cx="136815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A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Station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987824" y="2636909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87624" y="3397798"/>
            <a:ext cx="1368152" cy="576064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G</a:t>
            </a:r>
            <a:b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Fake Base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59832" y="4199399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F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076056" y="227687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084168" y="3234477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040586" y="4199399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E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직선 연결선 11"/>
          <p:cNvCxnSpPr>
            <a:stCxn id="6" idx="2"/>
          </p:cNvCxnSpPr>
          <p:nvPr/>
        </p:nvCxnSpPr>
        <p:spPr>
          <a:xfrm>
            <a:off x="3671900" y="3212973"/>
            <a:ext cx="684076" cy="309536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stCxn id="8" idx="0"/>
          </p:cNvCxnSpPr>
          <p:nvPr/>
        </p:nvCxnSpPr>
        <p:spPr>
          <a:xfrm flipV="1">
            <a:off x="3743908" y="3810541"/>
            <a:ext cx="612068" cy="388858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11" idx="1"/>
          </p:cNvCxnSpPr>
          <p:nvPr/>
        </p:nvCxnSpPr>
        <p:spPr>
          <a:xfrm flipH="1" flipV="1">
            <a:off x="5508104" y="3973862"/>
            <a:ext cx="532482" cy="513569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>
            <a:stCxn id="10" idx="1"/>
            <a:endCxn id="5" idx="3"/>
          </p:cNvCxnSpPr>
          <p:nvPr/>
        </p:nvCxnSpPr>
        <p:spPr>
          <a:xfrm flipH="1">
            <a:off x="5724128" y="3522509"/>
            <a:ext cx="360040" cy="163321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>
            <a:stCxn id="9" idx="2"/>
            <a:endCxn id="5" idx="0"/>
          </p:cNvCxnSpPr>
          <p:nvPr/>
        </p:nvCxnSpPr>
        <p:spPr>
          <a:xfrm flipH="1">
            <a:off x="5040052" y="2852936"/>
            <a:ext cx="720080" cy="544862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타원 26"/>
          <p:cNvSpPr/>
          <p:nvPr/>
        </p:nvSpPr>
        <p:spPr>
          <a:xfrm>
            <a:off x="2912695" y="1913645"/>
            <a:ext cx="4254714" cy="3544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-3094827" y="434719"/>
            <a:ext cx="9933053" cy="6502221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987824" y="2636909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G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050285" y="4199399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F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G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076056" y="227687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G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6084168" y="3234477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G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6040586" y="4199399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E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G</a:t>
            </a:r>
            <a:endParaRPr lang="ko-KR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직선 연결선 33"/>
          <p:cNvCxnSpPr>
            <a:stCxn id="29" idx="1"/>
          </p:cNvCxnSpPr>
          <p:nvPr/>
        </p:nvCxnSpPr>
        <p:spPr>
          <a:xfrm flipH="1">
            <a:off x="2555776" y="2924941"/>
            <a:ext cx="432048" cy="760888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>
            <a:stCxn id="30" idx="1"/>
          </p:cNvCxnSpPr>
          <p:nvPr/>
        </p:nvCxnSpPr>
        <p:spPr>
          <a:xfrm flipH="1" flipV="1">
            <a:off x="2555776" y="3685830"/>
            <a:ext cx="494509" cy="801601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>
            <a:stCxn id="31" idx="1"/>
          </p:cNvCxnSpPr>
          <p:nvPr/>
        </p:nvCxnSpPr>
        <p:spPr>
          <a:xfrm flipH="1">
            <a:off x="4418437" y="2564904"/>
            <a:ext cx="657619" cy="560463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flipH="1">
            <a:off x="5040052" y="3522509"/>
            <a:ext cx="1044116" cy="163320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>
            <a:stCxn id="33" idx="1"/>
          </p:cNvCxnSpPr>
          <p:nvPr/>
        </p:nvCxnSpPr>
        <p:spPr>
          <a:xfrm flipH="1">
            <a:off x="4932040" y="4487431"/>
            <a:ext cx="1108546" cy="0"/>
          </a:xfrm>
          <a:prstGeom prst="line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곱셈 기호 54"/>
          <p:cNvSpPr/>
          <p:nvPr/>
        </p:nvSpPr>
        <p:spPr>
          <a:xfrm>
            <a:off x="4528835" y="2569097"/>
            <a:ext cx="436822" cy="567678"/>
          </a:xfrm>
          <a:prstGeom prst="mathMultiply">
            <a:avLst>
              <a:gd name="adj1" fmla="val 825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6" name="곱셈 기호 55"/>
          <p:cNvSpPr/>
          <p:nvPr/>
        </p:nvSpPr>
        <p:spPr>
          <a:xfrm>
            <a:off x="5326491" y="3334909"/>
            <a:ext cx="436822" cy="567678"/>
          </a:xfrm>
          <a:prstGeom prst="mathMultiply">
            <a:avLst>
              <a:gd name="adj1" fmla="val 825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7" name="곱셈 기호 56"/>
          <p:cNvSpPr/>
          <p:nvPr/>
        </p:nvSpPr>
        <p:spPr>
          <a:xfrm>
            <a:off x="5260480" y="4203592"/>
            <a:ext cx="436822" cy="567678"/>
          </a:xfrm>
          <a:prstGeom prst="mathMultiply">
            <a:avLst>
              <a:gd name="adj1" fmla="val 825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2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  <p:bldP spid="31" grpId="0" animBg="1"/>
      <p:bldP spid="32" grpId="0" animBg="1"/>
      <p:bldP spid="33" grpId="0" animBg="1"/>
      <p:bldP spid="55" grpId="0" animBg="1"/>
      <p:bldP spid="56" grpId="0" animBg="1"/>
      <p:bldP spid="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TinyOS</a:t>
            </a:r>
            <a:r>
              <a:rPr lang="en-US" altLang="ko-KR" dirty="0" smtClean="0"/>
              <a:t> Beaconing - Attack - Routing Loop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25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Mote-class adversary</a:t>
            </a:r>
          </a:p>
          <a:p>
            <a:r>
              <a:rPr lang="en-US" altLang="ko-KR" dirty="0" smtClean="0"/>
              <a:t>Spoof routing updates to make node B and C mark each other as parent</a:t>
            </a:r>
          </a:p>
          <a:p>
            <a:r>
              <a:rPr lang="en-US" altLang="ko-KR" dirty="0" smtClean="0"/>
              <a:t>The message from either B or C will be forever forwarded in the loop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347864" y="439312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A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403648" y="4390281"/>
            <a:ext cx="136815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A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Station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직선 연결선 6"/>
          <p:cNvCxnSpPr>
            <a:stCxn id="5" idx="1"/>
            <a:endCxn id="6" idx="3"/>
          </p:cNvCxnSpPr>
          <p:nvPr/>
        </p:nvCxnSpPr>
        <p:spPr>
          <a:xfrm flipH="1" flipV="1">
            <a:off x="2771800" y="4678313"/>
            <a:ext cx="576064" cy="2839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5295277" y="439312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B</a:t>
            </a:r>
          </a:p>
        </p:txBody>
      </p:sp>
      <p:cxnSp>
        <p:nvCxnSpPr>
          <p:cNvPr id="11" name="직선 연결선 10"/>
          <p:cNvCxnSpPr>
            <a:stCxn id="8" idx="1"/>
            <a:endCxn id="5" idx="3"/>
          </p:cNvCxnSpPr>
          <p:nvPr/>
        </p:nvCxnSpPr>
        <p:spPr>
          <a:xfrm flipH="1">
            <a:off x="4716016" y="4681152"/>
            <a:ext cx="579261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H="1">
            <a:off x="5979353" y="2970306"/>
            <a:ext cx="828092" cy="1422814"/>
          </a:xfrm>
          <a:prstGeom prst="line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8076982">
            <a:off x="5310685" y="3469228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Routing Update: I’m B</a:t>
            </a:r>
            <a:endParaRPr lang="ko-KR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3851996" y="2908967"/>
            <a:ext cx="4254714" cy="3544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347864" y="439312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Parent: C</a:t>
            </a:r>
          </a:p>
        </p:txBody>
      </p:sp>
      <p:cxnSp>
        <p:nvCxnSpPr>
          <p:cNvPr id="27" name="직선 연결선 26"/>
          <p:cNvCxnSpPr/>
          <p:nvPr/>
        </p:nvCxnSpPr>
        <p:spPr>
          <a:xfrm>
            <a:off x="4716017" y="4678313"/>
            <a:ext cx="579260" cy="0"/>
          </a:xfrm>
          <a:prstGeom prst="line">
            <a:avLst/>
          </a:prstGeom>
          <a:ln w="3175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3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4" grpId="0" animBg="1"/>
      <p:bldP spid="24" grpId="1" animBg="1"/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Directed Diffusion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26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Data-centric communication paradigm for drawing information out of a sensor network</a:t>
            </a:r>
          </a:p>
          <a:p>
            <a:r>
              <a:rPr lang="en-US" altLang="ko-KR" dirty="0" smtClean="0"/>
              <a:t>Interest Dissemination</a:t>
            </a:r>
          </a:p>
          <a:p>
            <a:pPr lvl="1"/>
            <a:r>
              <a:rPr lang="en-US" altLang="ko-KR" dirty="0" smtClean="0"/>
              <a:t>Base stations flood interests for named data</a:t>
            </a:r>
          </a:p>
          <a:p>
            <a:pPr lvl="1"/>
            <a:r>
              <a:rPr lang="en-US" altLang="ko-KR" dirty="0" smtClean="0"/>
              <a:t>They set up gradients within the network designed to draw events</a:t>
            </a:r>
          </a:p>
          <a:p>
            <a:pPr lvl="1"/>
            <a:r>
              <a:rPr lang="en-US" altLang="ko-KR" dirty="0" smtClean="0"/>
              <a:t>Nodes satisfy the interest disseminate information along the reverse path of interest propagation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Data rate of link reinforcement</a:t>
            </a:r>
          </a:p>
          <a:p>
            <a:pPr lvl="1"/>
            <a:r>
              <a:rPr lang="en-US" altLang="ko-KR" dirty="0" smtClean="0"/>
              <a:t>Positive when the base station starts receiving events</a:t>
            </a:r>
          </a:p>
          <a:p>
            <a:pPr lvl="1"/>
            <a:r>
              <a:rPr lang="en-US" altLang="ko-KR" dirty="0" smtClean="0"/>
              <a:t>Negative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Multipath variant of directed diffusion is proposed</a:t>
            </a:r>
          </a:p>
        </p:txBody>
      </p:sp>
    </p:spTree>
    <p:extLst>
      <p:ext uri="{BB962C8B-B14F-4D97-AF65-F5344CB8AC3E}">
        <p14:creationId xmlns:p14="http://schemas.microsoft.com/office/powerpoint/2010/main" val="38965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Directed Diffusion - Attack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27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Suppression</a:t>
            </a:r>
          </a:p>
          <a:p>
            <a:pPr lvl="1"/>
            <a:r>
              <a:rPr lang="en-US" altLang="ko-KR" dirty="0" err="1" smtClean="0"/>
              <a:t>DoS</a:t>
            </a:r>
            <a:r>
              <a:rPr lang="en-US" altLang="ko-KR" dirty="0" smtClean="0"/>
              <a:t>: Spoof negative reinforcements to suppress a flow</a:t>
            </a:r>
          </a:p>
          <a:p>
            <a:r>
              <a:rPr lang="en-US" altLang="ko-KR" dirty="0" smtClean="0"/>
              <a:t>Cloning</a:t>
            </a:r>
          </a:p>
          <a:p>
            <a:pPr lvl="1"/>
            <a:r>
              <a:rPr lang="en-US" altLang="ko-KR" dirty="0" smtClean="0"/>
              <a:t>Eavesdropping: Duplicate same interest to listen</a:t>
            </a:r>
          </a:p>
          <a:p>
            <a:r>
              <a:rPr lang="en-US" altLang="ko-KR" dirty="0" smtClean="0"/>
              <a:t>Path Influence</a:t>
            </a:r>
          </a:p>
          <a:p>
            <a:pPr lvl="1"/>
            <a:r>
              <a:rPr lang="en-US" altLang="ko-KR" dirty="0" smtClean="0"/>
              <a:t>Can influence by spoofing reinforcements and bogus data</a:t>
            </a:r>
          </a:p>
          <a:p>
            <a:r>
              <a:rPr lang="en-US" altLang="ko-KR" dirty="0" smtClean="0"/>
              <a:t>Selective Forwarding and Data Tampering</a:t>
            </a:r>
          </a:p>
          <a:p>
            <a:pPr lvl="1"/>
            <a:r>
              <a:rPr lang="en-US" altLang="ko-KR" dirty="0" smtClean="0"/>
              <a:t>Using above attack, an adversary can be in the path</a:t>
            </a:r>
          </a:p>
          <a:p>
            <a:pPr lvl="2"/>
            <a:r>
              <a:rPr lang="en-US" altLang="ko-KR" dirty="0" smtClean="0"/>
              <a:t>Can modify, selectively forward packets</a:t>
            </a:r>
          </a:p>
          <a:p>
            <a:r>
              <a:rPr lang="en-US" altLang="ko-KR" dirty="0" smtClean="0"/>
              <a:t>Wormhole attack</a:t>
            </a:r>
          </a:p>
          <a:p>
            <a:pPr lvl="1"/>
            <a:r>
              <a:rPr lang="en-US" altLang="ko-KR" dirty="0" smtClean="0"/>
              <a:t>Wormhole makes data flows away from the base station and make sinkhole</a:t>
            </a:r>
          </a:p>
          <a:p>
            <a:r>
              <a:rPr lang="en-US" altLang="ko-KR" dirty="0" smtClean="0"/>
              <a:t>Sybil attack</a:t>
            </a:r>
          </a:p>
          <a:p>
            <a:pPr lvl="1"/>
            <a:r>
              <a:rPr lang="en-US" altLang="ko-KR" dirty="0" smtClean="0"/>
              <a:t>For the multipath version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7074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Geographic Routing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28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To efficiently disseminate queries, the geometric location data is used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GPSR: Greedy Perimeter Stateless Routing</a:t>
            </a:r>
          </a:p>
          <a:p>
            <a:pPr lvl="1"/>
            <a:r>
              <a:rPr lang="en-US" altLang="ko-KR" dirty="0" smtClean="0"/>
              <a:t>Routing each packet to the neighbor </a:t>
            </a:r>
            <a:r>
              <a:rPr lang="en-US" altLang="ko-KR" b="1" dirty="0" smtClean="0"/>
              <a:t>closest</a:t>
            </a:r>
            <a:r>
              <a:rPr lang="en-US" altLang="ko-KR" dirty="0" smtClean="0"/>
              <a:t> to the destination</a:t>
            </a:r>
          </a:p>
          <a:p>
            <a:pPr lvl="1"/>
            <a:r>
              <a:rPr lang="en-US" altLang="ko-KR" dirty="0" smtClean="0"/>
              <a:t>Uneven energy consumption due to the fixed path</a:t>
            </a:r>
          </a:p>
          <a:p>
            <a:r>
              <a:rPr lang="en-US" altLang="ko-KR" dirty="0" smtClean="0"/>
              <a:t>GEAR: Geographic and Energy Aware Routing</a:t>
            </a:r>
          </a:p>
          <a:p>
            <a:pPr lvl="1"/>
            <a:r>
              <a:rPr lang="en-US" altLang="ko-KR" dirty="0" smtClean="0"/>
              <a:t>Weighting the choice of the next hop by both </a:t>
            </a:r>
            <a:r>
              <a:rPr lang="en-US" altLang="ko-KR" b="1" dirty="0" smtClean="0"/>
              <a:t>remaining energy </a:t>
            </a:r>
            <a:r>
              <a:rPr lang="en-US" altLang="ko-KR" dirty="0" smtClean="0"/>
              <a:t>and </a:t>
            </a:r>
            <a:r>
              <a:rPr lang="en-US" altLang="ko-KR" b="1" dirty="0" smtClean="0"/>
              <a:t>distance</a:t>
            </a:r>
            <a:r>
              <a:rPr lang="en-US" altLang="ko-KR" dirty="0" smtClean="0"/>
              <a:t> from the target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699792" y="2751396"/>
            <a:ext cx="136815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A (0, 0)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Station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499992" y="178125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 (1, 1)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Energy: 90%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499992" y="2751396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 (1, 0)</a:t>
            </a:r>
          </a:p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Energy: 40%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6300192" y="178125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 (2, 1)</a:t>
            </a:r>
          </a:p>
        </p:txBody>
      </p:sp>
      <p:cxnSp>
        <p:nvCxnSpPr>
          <p:cNvPr id="9" name="직선 연결선 8"/>
          <p:cNvCxnSpPr>
            <a:stCxn id="7" idx="1"/>
          </p:cNvCxnSpPr>
          <p:nvPr/>
        </p:nvCxnSpPr>
        <p:spPr>
          <a:xfrm flipH="1">
            <a:off x="4067944" y="3039428"/>
            <a:ext cx="432048" cy="1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>
            <a:stCxn id="6" idx="1"/>
          </p:cNvCxnSpPr>
          <p:nvPr/>
        </p:nvCxnSpPr>
        <p:spPr>
          <a:xfrm flipH="1">
            <a:off x="4067944" y="2069282"/>
            <a:ext cx="432048" cy="970148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8" idx="2"/>
            <a:endCxn id="7" idx="3"/>
          </p:cNvCxnSpPr>
          <p:nvPr/>
        </p:nvCxnSpPr>
        <p:spPr>
          <a:xfrm flipH="1">
            <a:off x="5868144" y="2357314"/>
            <a:ext cx="1116124" cy="682114"/>
          </a:xfrm>
          <a:prstGeom prst="line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>
            <a:stCxn id="8" idx="1"/>
            <a:endCxn id="6" idx="3"/>
          </p:cNvCxnSpPr>
          <p:nvPr/>
        </p:nvCxnSpPr>
        <p:spPr>
          <a:xfrm flipH="1">
            <a:off x="5868144" y="2069282"/>
            <a:ext cx="432048" cy="0"/>
          </a:xfrm>
          <a:prstGeom prst="line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6984268" y="3642073"/>
            <a:ext cx="720080" cy="0"/>
          </a:xfrm>
          <a:prstGeom prst="line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7344308" y="4869160"/>
            <a:ext cx="648072" cy="0"/>
          </a:xfrm>
          <a:prstGeom prst="line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Geographic Routing - Attack - Intercept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29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Fake location on the path to intercept the event</a:t>
            </a:r>
          </a:p>
          <a:p>
            <a:r>
              <a:rPr lang="en-US" altLang="ko-KR" dirty="0" smtClean="0"/>
              <a:t>Report maximum energy to make it always be selected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Selective forwarding attack can be mounted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30017" y="3131343"/>
            <a:ext cx="136815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A (0, 0)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Station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863999" y="3131343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 (2, 0)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Energy: 90%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5855208" y="3133386"/>
            <a:ext cx="1368152" cy="576064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 (3, 0)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23728" y="3131343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 (1, 0)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Energy: 40%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339752" y="2420888"/>
            <a:ext cx="1368152" cy="576064"/>
          </a:xfrm>
          <a:prstGeom prst="rect">
            <a:avLst/>
          </a:prstGeom>
          <a:solidFill>
            <a:srgbClr val="FDB58D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D4 (1.1 0.2)</a:t>
            </a:r>
          </a:p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Energy: 100%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512840" y="2132856"/>
            <a:ext cx="1368152" cy="576064"/>
          </a:xfrm>
          <a:prstGeom prst="rect">
            <a:avLst/>
          </a:prstGeom>
          <a:solidFill>
            <a:srgbClr val="FDB58D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D1 (2.5, 1)</a:t>
            </a:r>
          </a:p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Energy: 100%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076056" y="4149080"/>
            <a:ext cx="1368152" cy="576064"/>
          </a:xfrm>
          <a:prstGeom prst="rect">
            <a:avLst/>
          </a:prstGeom>
          <a:solidFill>
            <a:srgbClr val="FDB58D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D2 (2.8, -1)</a:t>
            </a:r>
          </a:p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Energy: 100%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775299" y="4090316"/>
            <a:ext cx="1368152" cy="576064"/>
          </a:xfrm>
          <a:prstGeom prst="rect">
            <a:avLst/>
          </a:prstGeom>
          <a:solidFill>
            <a:srgbClr val="FDB58D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D3 (1.4, -1)</a:t>
            </a:r>
          </a:p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Energy: 100%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직선 연결선 13"/>
          <p:cNvCxnSpPr>
            <a:stCxn id="8" idx="1"/>
            <a:endCxn id="6" idx="3"/>
          </p:cNvCxnSpPr>
          <p:nvPr/>
        </p:nvCxnSpPr>
        <p:spPr>
          <a:xfrm flipH="1" flipV="1">
            <a:off x="5232151" y="3419375"/>
            <a:ext cx="623057" cy="2043"/>
          </a:xfrm>
          <a:prstGeom prst="line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05571" y="3725750"/>
            <a:ext cx="2856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Node D, D1~D4 information</a:t>
            </a:r>
            <a:endParaRPr lang="ko-KR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직선 연결선 17"/>
          <p:cNvCxnSpPr>
            <a:endCxn id="10" idx="3"/>
          </p:cNvCxnSpPr>
          <p:nvPr/>
        </p:nvCxnSpPr>
        <p:spPr>
          <a:xfrm flipH="1" flipV="1">
            <a:off x="3707904" y="2708920"/>
            <a:ext cx="288032" cy="422423"/>
          </a:xfrm>
          <a:prstGeom prst="line">
            <a:avLst/>
          </a:prstGeom>
          <a:ln w="31750">
            <a:solidFill>
              <a:srgbClr val="7030A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>
            <a:stCxn id="10" idx="3"/>
          </p:cNvCxnSpPr>
          <p:nvPr/>
        </p:nvCxnSpPr>
        <p:spPr>
          <a:xfrm>
            <a:off x="3707904" y="2708920"/>
            <a:ext cx="2376264" cy="424466"/>
          </a:xfrm>
          <a:prstGeom prst="line">
            <a:avLst/>
          </a:prstGeom>
          <a:ln w="31750">
            <a:solidFill>
              <a:srgbClr val="7030A0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82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7" grpId="0"/>
      <p:bldP spid="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Sensor networks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Heterogeneous system with tiny sensors and actuators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 of many low-power, low-cost nodes at fixed location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Route messages using multi-hop wireless communication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routing protocols in sensor networks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Optimize for the limited capabilities of the nodes and application specific nature of the networks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design with security as a goal</a:t>
            </a: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Secure routing protocols in </a:t>
            </a:r>
            <a:r>
              <a:rPr lang="en-US" altLang="ko-KR" sz="2400" smtClean="0">
                <a:latin typeface="Arial" panose="020B0604020202020204" pitchFamily="34" charset="0"/>
                <a:cs typeface="Arial" panose="020B0604020202020204" pitchFamily="34" charset="0"/>
              </a:rPr>
              <a:t>sensor </a:t>
            </a:r>
            <a:r>
              <a:rPr lang="en-US" altLang="ko-KR" sz="2400" smtClean="0"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Many SNs are deployed in open, physically insecure, or hostile environments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Wireless communication itself is also insecure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Routing protocols in SN must be designed with security in mind</a:t>
            </a:r>
          </a:p>
        </p:txBody>
      </p:sp>
    </p:spTree>
    <p:extLst>
      <p:ext uri="{BB962C8B-B14F-4D97-AF65-F5344CB8AC3E}">
        <p14:creationId xmlns:p14="http://schemas.microsoft.com/office/powerpoint/2010/main" val="185197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Geographic Routing - Attack - Routing Loop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30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In GPSR, routing loop can be made without active participation in packet forwarding</a:t>
            </a:r>
          </a:p>
          <a:p>
            <a:r>
              <a:rPr lang="en-US" altLang="ko-KR" dirty="0" smtClean="0"/>
              <a:t>Fake location of C makes the packet will be forwarded forever between B and C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906081" y="4705399"/>
            <a:ext cx="136815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A (0, 0)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Station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660232" y="4705399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 (2, 0)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Energy: 90%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851920" y="4705399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 (1, 0)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Energy: 40%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862184" y="3240403"/>
            <a:ext cx="1368152" cy="576064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 (1, </a:t>
            </a:r>
            <a:r>
              <a:rPr lang="en-US" altLang="ko-K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직선 연결선 8"/>
          <p:cNvCxnSpPr>
            <a:stCxn id="8" idx="2"/>
            <a:endCxn id="7" idx="0"/>
          </p:cNvCxnSpPr>
          <p:nvPr/>
        </p:nvCxnSpPr>
        <p:spPr>
          <a:xfrm flipH="1">
            <a:off x="4535996" y="3816467"/>
            <a:ext cx="10264" cy="888932"/>
          </a:xfrm>
          <a:prstGeom prst="line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97039" y="5281463"/>
            <a:ext cx="1277914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to (0, 0) </a:t>
            </a:r>
            <a:endParaRPr lang="ko-KR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6260" y="4026724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B(0.5, 0)</a:t>
            </a:r>
            <a:endParaRPr lang="ko-KR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375386" y="4703794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 (0.5, 0)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Energy: 90%</a:t>
            </a:r>
          </a:p>
        </p:txBody>
      </p:sp>
      <p:sp>
        <p:nvSpPr>
          <p:cNvPr id="19" name="원형 화살표 18"/>
          <p:cNvSpPr/>
          <p:nvPr/>
        </p:nvSpPr>
        <p:spPr>
          <a:xfrm flipH="1">
            <a:off x="2699792" y="4084737"/>
            <a:ext cx="1789936" cy="1238114"/>
          </a:xfrm>
          <a:prstGeom prst="circularArrow">
            <a:avLst>
              <a:gd name="adj1" fmla="val 5047"/>
              <a:gd name="adj2" fmla="val 1246281"/>
              <a:gd name="adj3" fmla="val 20457682"/>
              <a:gd name="adj4" fmla="val 10969642"/>
              <a:gd name="adj5" fmla="val 18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21" name="직선 화살표 연결선 20"/>
          <p:cNvCxnSpPr>
            <a:stCxn id="7" idx="3"/>
            <a:endCxn id="6" idx="1"/>
          </p:cNvCxnSpPr>
          <p:nvPr/>
        </p:nvCxnSpPr>
        <p:spPr>
          <a:xfrm>
            <a:off x="5220072" y="4993431"/>
            <a:ext cx="1440160" cy="0"/>
          </a:xfrm>
          <a:prstGeom prst="straightConnector1">
            <a:avLst/>
          </a:prstGeom>
          <a:ln w="3175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8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/>
      <p:bldP spid="14" grpId="0" animBg="1"/>
      <p:bldP spid="14" grpId="1" animBg="1"/>
      <p:bldP spid="19" grpId="0" animBg="1"/>
      <p:bldP spid="1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Minimum Cost Forwarding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31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Every nodes maintain the cost of each link and its minimum total cost to the base station</a:t>
            </a:r>
          </a:p>
          <a:p>
            <a:pPr lvl="1"/>
            <a:r>
              <a:rPr lang="en-US" altLang="ko-KR" dirty="0" smtClean="0"/>
              <a:t>Distributed shortest-paths algorithm</a:t>
            </a:r>
          </a:p>
          <a:p>
            <a:r>
              <a:rPr lang="en-US" altLang="ko-KR" dirty="0" smtClean="0"/>
              <a:t>Cost: hop count, energy, latency, loss, etc.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1180627" y="4584710"/>
            <a:ext cx="136815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A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Station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67939" y="443711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G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min:3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4139952" y="335699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</a:p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4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5364088" y="552849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E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5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484749" y="3501008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5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6942547" y="472285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7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3158988" y="551723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F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2</a:t>
            </a:r>
          </a:p>
        </p:txBody>
      </p:sp>
      <p:cxnSp>
        <p:nvCxnSpPr>
          <p:cNvPr id="14" name="직선 연결선 13"/>
          <p:cNvCxnSpPr>
            <a:stCxn id="6" idx="1"/>
            <a:endCxn id="5" idx="3"/>
          </p:cNvCxnSpPr>
          <p:nvPr/>
        </p:nvCxnSpPr>
        <p:spPr>
          <a:xfrm flipH="1">
            <a:off x="2548779" y="4725144"/>
            <a:ext cx="1019160" cy="147598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13" idx="1"/>
            <a:endCxn id="5" idx="3"/>
          </p:cNvCxnSpPr>
          <p:nvPr/>
        </p:nvCxnSpPr>
        <p:spPr>
          <a:xfrm flipH="1" flipV="1">
            <a:off x="2548779" y="4872742"/>
            <a:ext cx="610209" cy="932522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13" idx="0"/>
          </p:cNvCxnSpPr>
          <p:nvPr/>
        </p:nvCxnSpPr>
        <p:spPr>
          <a:xfrm flipV="1">
            <a:off x="3843064" y="4998777"/>
            <a:ext cx="296888" cy="518455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stCxn id="8" idx="2"/>
            <a:endCxn id="6" idx="0"/>
          </p:cNvCxnSpPr>
          <p:nvPr/>
        </p:nvCxnSpPr>
        <p:spPr>
          <a:xfrm flipH="1">
            <a:off x="4252015" y="3933056"/>
            <a:ext cx="572013" cy="504056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>
            <a:stCxn id="8" idx="3"/>
            <a:endCxn id="11" idx="1"/>
          </p:cNvCxnSpPr>
          <p:nvPr/>
        </p:nvCxnSpPr>
        <p:spPr>
          <a:xfrm>
            <a:off x="5508104" y="3645024"/>
            <a:ext cx="976645" cy="144016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>
            <a:stCxn id="11" idx="2"/>
            <a:endCxn id="12" idx="0"/>
          </p:cNvCxnSpPr>
          <p:nvPr/>
        </p:nvCxnSpPr>
        <p:spPr>
          <a:xfrm>
            <a:off x="7168825" y="4077072"/>
            <a:ext cx="457798" cy="645780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>
            <a:stCxn id="12" idx="2"/>
            <a:endCxn id="10" idx="3"/>
          </p:cNvCxnSpPr>
          <p:nvPr/>
        </p:nvCxnSpPr>
        <p:spPr>
          <a:xfrm flipH="1">
            <a:off x="6732240" y="5298916"/>
            <a:ext cx="894383" cy="517606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>
            <a:stCxn id="13" idx="3"/>
            <a:endCxn id="10" idx="1"/>
          </p:cNvCxnSpPr>
          <p:nvPr/>
        </p:nvCxnSpPr>
        <p:spPr>
          <a:xfrm>
            <a:off x="4527140" y="5805264"/>
            <a:ext cx="836948" cy="11258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>
            <a:stCxn id="6" idx="2"/>
            <a:endCxn id="10" idx="1"/>
          </p:cNvCxnSpPr>
          <p:nvPr/>
        </p:nvCxnSpPr>
        <p:spPr>
          <a:xfrm>
            <a:off x="4252015" y="5013176"/>
            <a:ext cx="1112073" cy="803346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921142" y="443711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3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07470" y="541484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2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58752" y="510411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2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52706" y="403119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1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859209" y="348126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1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97724" y="420927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2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79431" y="557016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4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796786" y="514502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5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743298" y="581652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3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6942547" y="4730544"/>
            <a:ext cx="1368152" cy="576064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7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592579" y="3717032"/>
            <a:ext cx="788999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Message</a:t>
            </a:r>
            <a:br>
              <a:rPr lang="en-US" altLang="ko-KR" sz="1400" dirty="0" smtClean="0">
                <a:solidFill>
                  <a:prstClr val="black"/>
                </a:solidFill>
              </a:rPr>
            </a:br>
            <a:r>
              <a:rPr lang="en-US" altLang="ko-KR" sz="1400" dirty="0" smtClean="0">
                <a:solidFill>
                  <a:prstClr val="black"/>
                </a:solidFill>
              </a:rPr>
              <a:t>cost: 5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664866" y="5894503"/>
            <a:ext cx="788999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Message</a:t>
            </a:r>
            <a:br>
              <a:rPr lang="en-US" altLang="ko-KR" sz="1400" dirty="0" smtClean="0">
                <a:solidFill>
                  <a:prstClr val="black"/>
                </a:solidFill>
              </a:rPr>
            </a:br>
            <a:r>
              <a:rPr lang="en-US" altLang="ko-KR" sz="1400" dirty="0" smtClean="0">
                <a:solidFill>
                  <a:prstClr val="black"/>
                </a:solidFill>
              </a:rPr>
              <a:t>cost: 5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71739" y="5077393"/>
            <a:ext cx="788999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Message</a:t>
            </a:r>
            <a:br>
              <a:rPr lang="en-US" altLang="ko-KR" sz="1400" dirty="0" smtClean="0">
                <a:solidFill>
                  <a:prstClr val="black"/>
                </a:solidFill>
              </a:rPr>
            </a:br>
            <a:r>
              <a:rPr lang="en-US" altLang="ko-KR" sz="1400" dirty="0" smtClean="0">
                <a:solidFill>
                  <a:prstClr val="black"/>
                </a:solidFill>
              </a:rPr>
              <a:t>cost: 5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06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1" grpId="1" animBg="1"/>
      <p:bldP spid="72" grpId="0" animBg="1"/>
      <p:bldP spid="72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Minimum Cost Forwarding - Attack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32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Sinkhole attack: adversary </a:t>
            </a:r>
            <a:r>
              <a:rPr lang="en-US" altLang="ko-KR" dirty="0"/>
              <a:t>can advertise cost </a:t>
            </a:r>
            <a:r>
              <a:rPr lang="en-US" altLang="ko-KR" dirty="0" smtClean="0"/>
              <a:t>zero</a:t>
            </a:r>
          </a:p>
          <a:p>
            <a:r>
              <a:rPr lang="en-US" altLang="ko-KR" dirty="0" smtClean="0"/>
              <a:t>Wormhole attack: to synchronize the base station-initiated cost updates</a:t>
            </a:r>
          </a:p>
          <a:p>
            <a:r>
              <a:rPr lang="en-US" altLang="ko-KR" dirty="0" smtClean="0"/>
              <a:t>HELLO flood attack: </a:t>
            </a:r>
            <a:r>
              <a:rPr lang="en-US" altLang="ko-KR" dirty="0"/>
              <a:t>d</a:t>
            </a:r>
            <a:r>
              <a:rPr lang="en-US" altLang="ko-KR" dirty="0" smtClean="0"/>
              <a:t>isable entire network by advertising cost zero to all nodes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180627" y="4584710"/>
            <a:ext cx="136815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A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Station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67939" y="443711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G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min:3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139952" y="335699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</a:p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4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5364088" y="552849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E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5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6484749" y="3501008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5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942547" y="472285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7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3158988" y="551723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F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2</a:t>
            </a:r>
          </a:p>
        </p:txBody>
      </p:sp>
      <p:cxnSp>
        <p:nvCxnSpPr>
          <p:cNvPr id="12" name="직선 연결선 11"/>
          <p:cNvCxnSpPr>
            <a:stCxn id="6" idx="1"/>
            <a:endCxn id="5" idx="3"/>
          </p:cNvCxnSpPr>
          <p:nvPr/>
        </p:nvCxnSpPr>
        <p:spPr>
          <a:xfrm flipH="1">
            <a:off x="2548779" y="4725144"/>
            <a:ext cx="1019160" cy="147598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>
            <a:stCxn id="11" idx="1"/>
            <a:endCxn id="5" idx="3"/>
          </p:cNvCxnSpPr>
          <p:nvPr/>
        </p:nvCxnSpPr>
        <p:spPr>
          <a:xfrm flipH="1" flipV="1">
            <a:off x="2548779" y="4872742"/>
            <a:ext cx="610209" cy="932522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11" idx="0"/>
          </p:cNvCxnSpPr>
          <p:nvPr/>
        </p:nvCxnSpPr>
        <p:spPr>
          <a:xfrm flipV="1">
            <a:off x="3843064" y="4998777"/>
            <a:ext cx="296888" cy="518455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stCxn id="7" idx="2"/>
            <a:endCxn id="6" idx="0"/>
          </p:cNvCxnSpPr>
          <p:nvPr/>
        </p:nvCxnSpPr>
        <p:spPr>
          <a:xfrm flipH="1">
            <a:off x="4252015" y="3933056"/>
            <a:ext cx="572013" cy="504056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stCxn id="7" idx="3"/>
            <a:endCxn id="9" idx="1"/>
          </p:cNvCxnSpPr>
          <p:nvPr/>
        </p:nvCxnSpPr>
        <p:spPr>
          <a:xfrm>
            <a:off x="5508104" y="3645024"/>
            <a:ext cx="976645" cy="144016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9" idx="2"/>
            <a:endCxn id="10" idx="0"/>
          </p:cNvCxnSpPr>
          <p:nvPr/>
        </p:nvCxnSpPr>
        <p:spPr>
          <a:xfrm>
            <a:off x="7168825" y="4077072"/>
            <a:ext cx="457798" cy="645780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10" idx="2"/>
            <a:endCxn id="8" idx="3"/>
          </p:cNvCxnSpPr>
          <p:nvPr/>
        </p:nvCxnSpPr>
        <p:spPr>
          <a:xfrm flipH="1">
            <a:off x="6732240" y="5298916"/>
            <a:ext cx="894383" cy="517606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>
            <a:stCxn id="11" idx="3"/>
            <a:endCxn id="8" idx="1"/>
          </p:cNvCxnSpPr>
          <p:nvPr/>
        </p:nvCxnSpPr>
        <p:spPr>
          <a:xfrm>
            <a:off x="4527140" y="5805264"/>
            <a:ext cx="836948" cy="11258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6" idx="2"/>
            <a:endCxn id="8" idx="1"/>
          </p:cNvCxnSpPr>
          <p:nvPr/>
        </p:nvCxnSpPr>
        <p:spPr>
          <a:xfrm>
            <a:off x="4252015" y="5013176"/>
            <a:ext cx="1112073" cy="803346"/>
          </a:xfrm>
          <a:prstGeom prst="line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21142" y="443711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3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07470" y="541484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2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8752" y="510411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2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52706" y="403119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1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59209" y="348126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1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97724" y="420927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2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79431" y="557016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4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86718" y="503122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5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43298" y="581652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</a:rPr>
              <a:t>3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6942547" y="4730544"/>
            <a:ext cx="1368152" cy="576064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7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5249391" y="4498378"/>
            <a:ext cx="1368152" cy="576064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H</a:t>
            </a:r>
          </a:p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0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타원 34"/>
          <p:cNvSpPr/>
          <p:nvPr/>
        </p:nvSpPr>
        <p:spPr>
          <a:xfrm>
            <a:off x="3912845" y="3068960"/>
            <a:ext cx="3755499" cy="3328043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4139952" y="335699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B</a:t>
            </a:r>
          </a:p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3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6484749" y="3501008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C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4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3566168" y="443482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G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min:2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3158988" y="5517232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F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1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364088" y="5528490"/>
            <a:ext cx="1368152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E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2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6942547" y="4725147"/>
            <a:ext cx="1368152" cy="576064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 D</a:t>
            </a:r>
            <a:br>
              <a:rPr lang="en-US" altLang="ko-K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min: 2</a:t>
            </a:r>
          </a:p>
        </p:txBody>
      </p:sp>
      <p:cxnSp>
        <p:nvCxnSpPr>
          <p:cNvPr id="42" name="직선 연결선 41"/>
          <p:cNvCxnSpPr>
            <a:stCxn id="7" idx="2"/>
            <a:endCxn id="34" idx="0"/>
          </p:cNvCxnSpPr>
          <p:nvPr/>
        </p:nvCxnSpPr>
        <p:spPr>
          <a:xfrm>
            <a:off x="4824028" y="3933056"/>
            <a:ext cx="1109439" cy="565322"/>
          </a:xfrm>
          <a:prstGeom prst="line">
            <a:avLst/>
          </a:prstGeom>
          <a:ln w="317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>
            <a:stCxn id="37" idx="2"/>
            <a:endCxn id="34" idx="0"/>
          </p:cNvCxnSpPr>
          <p:nvPr/>
        </p:nvCxnSpPr>
        <p:spPr>
          <a:xfrm flipH="1">
            <a:off x="5933467" y="4077072"/>
            <a:ext cx="1235358" cy="421306"/>
          </a:xfrm>
          <a:prstGeom prst="line">
            <a:avLst/>
          </a:prstGeom>
          <a:ln w="317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>
            <a:stCxn id="41" idx="1"/>
            <a:endCxn id="34" idx="3"/>
          </p:cNvCxnSpPr>
          <p:nvPr/>
        </p:nvCxnSpPr>
        <p:spPr>
          <a:xfrm flipH="1" flipV="1">
            <a:off x="6617543" y="4786410"/>
            <a:ext cx="325004" cy="226769"/>
          </a:xfrm>
          <a:prstGeom prst="line">
            <a:avLst/>
          </a:prstGeom>
          <a:ln w="317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>
            <a:stCxn id="40" idx="0"/>
            <a:endCxn id="34" idx="2"/>
          </p:cNvCxnSpPr>
          <p:nvPr/>
        </p:nvCxnSpPr>
        <p:spPr>
          <a:xfrm flipH="1" flipV="1">
            <a:off x="5933467" y="5074442"/>
            <a:ext cx="114697" cy="454048"/>
          </a:xfrm>
          <a:prstGeom prst="line">
            <a:avLst/>
          </a:prstGeom>
          <a:ln w="317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>
            <a:stCxn id="38" idx="3"/>
            <a:endCxn id="34" idx="1"/>
          </p:cNvCxnSpPr>
          <p:nvPr/>
        </p:nvCxnSpPr>
        <p:spPr>
          <a:xfrm>
            <a:off x="4934320" y="4722852"/>
            <a:ext cx="315071" cy="63558"/>
          </a:xfrm>
          <a:prstGeom prst="line">
            <a:avLst/>
          </a:prstGeom>
          <a:ln w="317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>
            <a:stCxn id="39" idx="3"/>
          </p:cNvCxnSpPr>
          <p:nvPr/>
        </p:nvCxnSpPr>
        <p:spPr>
          <a:xfrm flipV="1">
            <a:off x="4527140" y="5074442"/>
            <a:ext cx="980964" cy="730822"/>
          </a:xfrm>
          <a:prstGeom prst="line">
            <a:avLst/>
          </a:prstGeom>
          <a:ln w="317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251162" y="518362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7030A0"/>
                </a:solidFill>
              </a:rPr>
              <a:t>1</a:t>
            </a:r>
            <a:endParaRPr lang="ko-KR" altLang="en-US" sz="1400" dirty="0">
              <a:solidFill>
                <a:srgbClr val="7030A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48164" y="512032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7030A0"/>
                </a:solidFill>
              </a:rPr>
              <a:t>2</a:t>
            </a:r>
            <a:endParaRPr lang="ko-KR" altLang="en-US" sz="1400" dirty="0">
              <a:solidFill>
                <a:srgbClr val="7030A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668113" y="457769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7030A0"/>
                </a:solidFill>
              </a:rPr>
              <a:t>3</a:t>
            </a:r>
            <a:endParaRPr lang="ko-KR" altLang="en-US" sz="1400" dirty="0">
              <a:solidFill>
                <a:srgbClr val="7030A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210315" y="405538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7030A0"/>
                </a:solidFill>
              </a:rPr>
              <a:t>4</a:t>
            </a:r>
            <a:endParaRPr lang="ko-KR" altLang="en-US" sz="1400" dirty="0">
              <a:solidFill>
                <a:srgbClr val="7030A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08104" y="403119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7030A0"/>
                </a:solidFill>
              </a:rPr>
              <a:t>3</a:t>
            </a:r>
            <a:endParaRPr lang="ko-KR" altLang="en-US" sz="1400" dirty="0">
              <a:solidFill>
                <a:srgbClr val="7030A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72381" y="472285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7030A0"/>
                </a:solidFill>
              </a:rPr>
              <a:t>2</a:t>
            </a:r>
            <a:endParaRPr lang="ko-KR" altLang="en-US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89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5" grpId="1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직사각형 36"/>
          <p:cNvSpPr/>
          <p:nvPr/>
        </p:nvSpPr>
        <p:spPr>
          <a:xfrm>
            <a:off x="6948264" y="2204865"/>
            <a:ext cx="1728192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LEACH: Low-Energy Adaptive Clustering Hierarchy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33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When every node can reach the base station directly, to reduce the power consumption, cluster the network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999214" y="2703879"/>
            <a:ext cx="281543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760611" y="2415847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552143" y="3447811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580112" y="3591827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786525" y="4509120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83768" y="3524029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051720" y="4384811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330505" y="2636912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547664" y="3812061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767357" y="4483488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237659" y="5026952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56787" y="4339472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300192" y="3068960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996139" y="5877272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579419" y="4023021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174878" y="5056413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160168" y="5200429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048900" y="2924944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899370" y="5169785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760611" y="4365104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761233" y="5591991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475225" y="4736695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720883" y="5447975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827411" y="3482647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7020272" y="2271831"/>
            <a:ext cx="281543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24722" y="2252086"/>
            <a:ext cx="1074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Base Station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7020272" y="2636912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40256" y="2617167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Nodes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7025636" y="2991911"/>
            <a:ext cx="281543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40256" y="2982038"/>
            <a:ext cx="1114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</a:rPr>
              <a:t>Cluster-head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561731" y="2933328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3760611" y="5020383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6068068" y="3853407"/>
            <a:ext cx="28154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786524" y="4509120"/>
            <a:ext cx="281543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760610" y="5026952"/>
            <a:ext cx="281543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561730" y="2933328"/>
            <a:ext cx="281543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타원 44"/>
          <p:cNvSpPr/>
          <p:nvPr/>
        </p:nvSpPr>
        <p:spPr>
          <a:xfrm>
            <a:off x="295714" y="-201397"/>
            <a:ext cx="6794400" cy="6491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6" name="타원 45"/>
          <p:cNvSpPr/>
          <p:nvPr/>
        </p:nvSpPr>
        <p:spPr>
          <a:xfrm>
            <a:off x="504181" y="1885657"/>
            <a:ext cx="6794400" cy="6491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2530096" y="1374395"/>
            <a:ext cx="6794400" cy="6491369"/>
          </a:xfrm>
          <a:prstGeom prst="ellipse">
            <a:avLst/>
          </a:prstGeom>
          <a:solidFill>
            <a:srgbClr val="E1353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cxnSp>
        <p:nvCxnSpPr>
          <p:cNvPr id="49" name="직선 연결선 48"/>
          <p:cNvCxnSpPr/>
          <p:nvPr/>
        </p:nvCxnSpPr>
        <p:spPr>
          <a:xfrm flipH="1">
            <a:off x="611560" y="3997423"/>
            <a:ext cx="3830151" cy="486065"/>
          </a:xfrm>
          <a:prstGeom prst="line">
            <a:avLst/>
          </a:prstGeom>
          <a:ln w="31750">
            <a:solidFill>
              <a:srgbClr val="C5515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 flipV="1">
            <a:off x="4441711" y="2271831"/>
            <a:ext cx="1419943" cy="1751190"/>
          </a:xfrm>
          <a:prstGeom prst="line">
            <a:avLst/>
          </a:prstGeom>
          <a:ln w="31750">
            <a:solidFill>
              <a:srgbClr val="C5515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flipH="1" flipV="1">
            <a:off x="4441712" y="4023021"/>
            <a:ext cx="1138400" cy="2430315"/>
          </a:xfrm>
          <a:prstGeom prst="line">
            <a:avLst/>
          </a:prstGeom>
          <a:ln w="31750">
            <a:solidFill>
              <a:srgbClr val="C5515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화살표 연결선 58"/>
          <p:cNvCxnSpPr>
            <a:stCxn id="6" idx="2"/>
            <a:endCxn id="39" idx="0"/>
          </p:cNvCxnSpPr>
          <p:nvPr/>
        </p:nvCxnSpPr>
        <p:spPr>
          <a:xfrm flipH="1">
            <a:off x="3702502" y="2703879"/>
            <a:ext cx="198881" cy="229449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화살표 연결선 59"/>
          <p:cNvCxnSpPr>
            <a:stCxn id="12" idx="3"/>
            <a:endCxn id="39" idx="1"/>
          </p:cNvCxnSpPr>
          <p:nvPr/>
        </p:nvCxnSpPr>
        <p:spPr>
          <a:xfrm>
            <a:off x="2612048" y="2780928"/>
            <a:ext cx="949682" cy="296416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화살표 연결선 60"/>
          <p:cNvCxnSpPr>
            <a:stCxn id="22" idx="3"/>
            <a:endCxn id="39" idx="1"/>
          </p:cNvCxnSpPr>
          <p:nvPr/>
        </p:nvCxnSpPr>
        <p:spPr>
          <a:xfrm>
            <a:off x="3330443" y="3068960"/>
            <a:ext cx="231287" cy="8384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/>
          <p:cNvCxnSpPr>
            <a:stCxn id="13" idx="3"/>
            <a:endCxn id="39" idx="1"/>
          </p:cNvCxnSpPr>
          <p:nvPr/>
        </p:nvCxnSpPr>
        <p:spPr>
          <a:xfrm flipV="1">
            <a:off x="1829207" y="3077344"/>
            <a:ext cx="1732523" cy="878733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화살표 연결선 62"/>
          <p:cNvCxnSpPr>
            <a:stCxn id="10" idx="3"/>
            <a:endCxn id="39" idx="1"/>
          </p:cNvCxnSpPr>
          <p:nvPr/>
        </p:nvCxnSpPr>
        <p:spPr>
          <a:xfrm flipV="1">
            <a:off x="2765311" y="3077344"/>
            <a:ext cx="796419" cy="590701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화살표 연결선 63"/>
          <p:cNvCxnSpPr>
            <a:stCxn id="7" idx="0"/>
            <a:endCxn id="39" idx="2"/>
          </p:cNvCxnSpPr>
          <p:nvPr/>
        </p:nvCxnSpPr>
        <p:spPr>
          <a:xfrm flipV="1">
            <a:off x="3692915" y="3221360"/>
            <a:ext cx="9587" cy="226451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>
            <a:stCxn id="15" idx="3"/>
            <a:endCxn id="38" idx="1"/>
          </p:cNvCxnSpPr>
          <p:nvPr/>
        </p:nvCxnSpPr>
        <p:spPr>
          <a:xfrm>
            <a:off x="3519202" y="5170968"/>
            <a:ext cx="241408" cy="0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화살표 연결선 65"/>
          <p:cNvCxnSpPr>
            <a:stCxn id="24" idx="2"/>
            <a:endCxn id="38" idx="0"/>
          </p:cNvCxnSpPr>
          <p:nvPr/>
        </p:nvCxnSpPr>
        <p:spPr>
          <a:xfrm flipH="1">
            <a:off x="3901382" y="4653136"/>
            <a:ext cx="1" cy="373816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화살표 연결선 80"/>
          <p:cNvCxnSpPr>
            <a:stCxn id="14" idx="3"/>
            <a:endCxn id="38" idx="1"/>
          </p:cNvCxnSpPr>
          <p:nvPr/>
        </p:nvCxnSpPr>
        <p:spPr>
          <a:xfrm>
            <a:off x="3048900" y="4627504"/>
            <a:ext cx="711710" cy="543464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화살표 연결선 81"/>
          <p:cNvCxnSpPr>
            <a:stCxn id="11" idx="3"/>
            <a:endCxn id="38" idx="1"/>
          </p:cNvCxnSpPr>
          <p:nvPr/>
        </p:nvCxnSpPr>
        <p:spPr>
          <a:xfrm>
            <a:off x="2333263" y="4528827"/>
            <a:ext cx="1427347" cy="642141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화살표 연결선 82"/>
          <p:cNvCxnSpPr>
            <a:stCxn id="23" idx="3"/>
            <a:endCxn id="38" idx="1"/>
          </p:cNvCxnSpPr>
          <p:nvPr/>
        </p:nvCxnSpPr>
        <p:spPr>
          <a:xfrm flipV="1">
            <a:off x="2180913" y="5170968"/>
            <a:ext cx="1579697" cy="142833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화살표 연결선 83"/>
          <p:cNvCxnSpPr>
            <a:stCxn id="18" idx="0"/>
            <a:endCxn id="38" idx="2"/>
          </p:cNvCxnSpPr>
          <p:nvPr/>
        </p:nvCxnSpPr>
        <p:spPr>
          <a:xfrm flipH="1" flipV="1">
            <a:off x="3901382" y="5314984"/>
            <a:ext cx="235529" cy="562288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화살표 연결선 84"/>
          <p:cNvCxnSpPr>
            <a:stCxn id="26" idx="1"/>
            <a:endCxn id="38" idx="3"/>
          </p:cNvCxnSpPr>
          <p:nvPr/>
        </p:nvCxnSpPr>
        <p:spPr>
          <a:xfrm flipH="1">
            <a:off x="4042153" y="4880711"/>
            <a:ext cx="433072" cy="290257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화살표 연결선 85"/>
          <p:cNvCxnSpPr>
            <a:stCxn id="21" idx="1"/>
            <a:endCxn id="38" idx="3"/>
          </p:cNvCxnSpPr>
          <p:nvPr/>
        </p:nvCxnSpPr>
        <p:spPr>
          <a:xfrm flipH="1" flipV="1">
            <a:off x="4042153" y="5170968"/>
            <a:ext cx="118015" cy="173477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화살표 연결선 86"/>
          <p:cNvCxnSpPr>
            <a:stCxn id="25" idx="1"/>
            <a:endCxn id="38" idx="3"/>
          </p:cNvCxnSpPr>
          <p:nvPr/>
        </p:nvCxnSpPr>
        <p:spPr>
          <a:xfrm flipH="1" flipV="1">
            <a:off x="4042153" y="5170968"/>
            <a:ext cx="719080" cy="565039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화살표 연결선 101"/>
          <p:cNvCxnSpPr>
            <a:stCxn id="28" idx="3"/>
            <a:endCxn id="33" idx="1"/>
          </p:cNvCxnSpPr>
          <p:nvPr/>
        </p:nvCxnSpPr>
        <p:spPr>
          <a:xfrm>
            <a:off x="5108954" y="3626663"/>
            <a:ext cx="677570" cy="1026473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화살표 연결선 102"/>
          <p:cNvCxnSpPr>
            <a:stCxn id="16" idx="3"/>
            <a:endCxn id="33" idx="1"/>
          </p:cNvCxnSpPr>
          <p:nvPr/>
        </p:nvCxnSpPr>
        <p:spPr>
          <a:xfrm>
            <a:off x="5138330" y="4483488"/>
            <a:ext cx="648194" cy="169648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화살표 연결선 103"/>
          <p:cNvCxnSpPr>
            <a:stCxn id="20" idx="3"/>
            <a:endCxn id="33" idx="2"/>
          </p:cNvCxnSpPr>
          <p:nvPr/>
        </p:nvCxnSpPr>
        <p:spPr>
          <a:xfrm flipV="1">
            <a:off x="5456421" y="4797152"/>
            <a:ext cx="470875" cy="403277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화살표 연결선 104"/>
          <p:cNvCxnSpPr>
            <a:stCxn id="27" idx="0"/>
          </p:cNvCxnSpPr>
          <p:nvPr/>
        </p:nvCxnSpPr>
        <p:spPr>
          <a:xfrm flipV="1">
            <a:off x="5861655" y="4880711"/>
            <a:ext cx="65640" cy="567264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화살표 연결선 105"/>
          <p:cNvCxnSpPr>
            <a:stCxn id="8" idx="2"/>
            <a:endCxn id="33" idx="0"/>
          </p:cNvCxnSpPr>
          <p:nvPr/>
        </p:nvCxnSpPr>
        <p:spPr>
          <a:xfrm>
            <a:off x="5720884" y="3879859"/>
            <a:ext cx="206412" cy="629261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화살표 연결선 106"/>
          <p:cNvCxnSpPr>
            <a:stCxn id="17" idx="2"/>
            <a:endCxn id="33" idx="0"/>
          </p:cNvCxnSpPr>
          <p:nvPr/>
        </p:nvCxnSpPr>
        <p:spPr>
          <a:xfrm flipH="1">
            <a:off x="5927296" y="3356992"/>
            <a:ext cx="513668" cy="1152128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화살표 연결선 107"/>
          <p:cNvCxnSpPr>
            <a:stCxn id="42" idx="2"/>
            <a:endCxn id="33" idx="0"/>
          </p:cNvCxnSpPr>
          <p:nvPr/>
        </p:nvCxnSpPr>
        <p:spPr>
          <a:xfrm flipH="1">
            <a:off x="5927296" y="4141439"/>
            <a:ext cx="281544" cy="367681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직선 화살표 연결선 122"/>
          <p:cNvCxnSpPr>
            <a:stCxn id="19" idx="1"/>
            <a:endCxn id="9" idx="3"/>
          </p:cNvCxnSpPr>
          <p:nvPr/>
        </p:nvCxnSpPr>
        <p:spPr>
          <a:xfrm flipH="1">
            <a:off x="6068068" y="4167037"/>
            <a:ext cx="511351" cy="486099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화살표 연결선 125"/>
          <p:cNvCxnSpPr>
            <a:stCxn id="40" idx="3"/>
            <a:endCxn id="5" idx="1"/>
          </p:cNvCxnSpPr>
          <p:nvPr/>
        </p:nvCxnSpPr>
        <p:spPr>
          <a:xfrm flipV="1">
            <a:off x="3843274" y="2847895"/>
            <a:ext cx="1155940" cy="22944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직선 화살표 연결선 130"/>
          <p:cNvCxnSpPr>
            <a:stCxn id="38" idx="0"/>
            <a:endCxn id="5" idx="2"/>
          </p:cNvCxnSpPr>
          <p:nvPr/>
        </p:nvCxnSpPr>
        <p:spPr>
          <a:xfrm flipV="1">
            <a:off x="3901382" y="2991911"/>
            <a:ext cx="1238604" cy="203504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/>
          <p:cNvCxnSpPr>
            <a:stCxn id="33" idx="0"/>
            <a:endCxn id="5" idx="2"/>
          </p:cNvCxnSpPr>
          <p:nvPr/>
        </p:nvCxnSpPr>
        <p:spPr>
          <a:xfrm flipH="1" flipV="1">
            <a:off x="5139986" y="2991911"/>
            <a:ext cx="787310" cy="151720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64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8" grpId="0" animBg="1"/>
      <p:bldP spid="39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LEACH - Attack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34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Nodes choose the largest signal power</a:t>
            </a:r>
          </a:p>
          <a:p>
            <a:r>
              <a:rPr lang="en-US" altLang="ko-KR" dirty="0" smtClean="0"/>
              <a:t>HELLO flood attack</a:t>
            </a:r>
          </a:p>
          <a:p>
            <a:pPr lvl="1"/>
            <a:r>
              <a:rPr lang="en-US" altLang="ko-KR" dirty="0" smtClean="0"/>
              <a:t>A powerful advertisement to all nodes</a:t>
            </a:r>
          </a:p>
          <a:p>
            <a:pPr lvl="1"/>
            <a:r>
              <a:rPr lang="en-US" altLang="ko-KR" dirty="0" smtClean="0"/>
              <a:t>Every nodes choose the adversary as its cluster-head</a:t>
            </a:r>
          </a:p>
          <a:p>
            <a:pPr lvl="1"/>
            <a:r>
              <a:rPr lang="en-US" altLang="ko-KR" dirty="0" smtClean="0"/>
              <a:t>If some data are reached, the adversary can selectively forward</a:t>
            </a:r>
          </a:p>
          <a:p>
            <a:pPr lvl="1"/>
            <a:r>
              <a:rPr lang="en-US" altLang="ko-KR" dirty="0" smtClean="0"/>
              <a:t>Others can not reach </a:t>
            </a:r>
            <a:r>
              <a:rPr lang="en-US" altLang="ko-KR" dirty="0" smtClean="0">
                <a:sym typeface="Wingdings" panose="05000000000000000000" pitchFamily="2" charset="2"/>
              </a:rPr>
              <a:t> disabled</a:t>
            </a:r>
          </a:p>
          <a:p>
            <a:pPr lvl="1"/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Selective forwarding attack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Using small number of nodes with same technique</a:t>
            </a: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Sybil attack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To counter the refusing to use the same cluster-head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2658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Rumor Routing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35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 probabilistic protocol for matching queries with data events</a:t>
            </a:r>
          </a:p>
          <a:p>
            <a:r>
              <a:rPr lang="en-US" altLang="ko-KR" dirty="0" smtClean="0"/>
              <a:t>Offers an energy-efficient alternative when the high cost of flooding cannot be justified</a:t>
            </a:r>
            <a:endParaRPr lang="en-US" altLang="ko-KR" dirty="0"/>
          </a:p>
          <a:p>
            <a:r>
              <a:rPr lang="en-US" altLang="ko-KR" dirty="0" smtClean="0"/>
              <a:t>An agent is sent to find the way</a:t>
            </a:r>
          </a:p>
          <a:p>
            <a:pPr lvl="1"/>
            <a:r>
              <a:rPr lang="en-US" altLang="ko-KR" dirty="0" smtClean="0"/>
              <a:t>When sensor observe some events</a:t>
            </a:r>
          </a:p>
          <a:p>
            <a:pPr lvl="1"/>
            <a:r>
              <a:rPr lang="en-US" altLang="ko-KR" dirty="0" smtClean="0"/>
              <a:t>When base station wants to disseminate a query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Agent carries information</a:t>
            </a:r>
          </a:p>
          <a:p>
            <a:pPr lvl="1"/>
            <a:r>
              <a:rPr lang="en-US" altLang="ko-KR" dirty="0" smtClean="0"/>
              <a:t>a list of events, the next hop of paths to those events, the corresponding hop counts of those paths, TTL, a list of previously visited nodes and those nodes’ neighbors</a:t>
            </a:r>
          </a:p>
        </p:txBody>
      </p:sp>
    </p:spTree>
    <p:extLst>
      <p:ext uri="{BB962C8B-B14F-4D97-AF65-F5344CB8AC3E}">
        <p14:creationId xmlns:p14="http://schemas.microsoft.com/office/powerpoint/2010/main" val="247206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Rumor Routing - Attack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36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Denial-of-service attack</a:t>
            </a:r>
          </a:p>
          <a:p>
            <a:pPr lvl="1"/>
            <a:r>
              <a:rPr lang="en-US" altLang="ko-KR" dirty="0" smtClean="0"/>
              <a:t>Remove the event information carried by the agent</a:t>
            </a:r>
          </a:p>
          <a:p>
            <a:pPr lvl="1"/>
            <a:r>
              <a:rPr lang="en-US" altLang="ko-KR" dirty="0" smtClean="0"/>
              <a:t>Refuse to forward agents entirely</a:t>
            </a:r>
          </a:p>
          <a:p>
            <a:pPr lvl="1"/>
            <a:r>
              <a:rPr lang="en-US" altLang="ko-KR" dirty="0" smtClean="0"/>
              <a:t>Modify the query or event information in agents</a:t>
            </a:r>
          </a:p>
          <a:p>
            <a:endParaRPr lang="en-US" altLang="ko-KR" dirty="0"/>
          </a:p>
          <a:p>
            <a:r>
              <a:rPr lang="en-US" altLang="ko-KR" dirty="0" smtClean="0"/>
              <a:t>Selective forwarding attack</a:t>
            </a:r>
          </a:p>
          <a:p>
            <a:pPr lvl="1"/>
            <a:r>
              <a:rPr lang="en-US" altLang="ko-KR" dirty="0" smtClean="0"/>
              <a:t>Make tendrils that make many routes via the adversary</a:t>
            </a:r>
          </a:p>
          <a:p>
            <a:pPr lvl="1"/>
            <a:r>
              <a:rPr lang="en-US" altLang="ko-KR" dirty="0" smtClean="0"/>
              <a:t>To make it, change TTL to max and hop count to 0 and forward multiple copies to multiple neighbors</a:t>
            </a:r>
          </a:p>
          <a:p>
            <a:pPr lvl="1"/>
            <a:r>
              <a:rPr lang="en-US" altLang="ko-KR" dirty="0" smtClean="0"/>
              <a:t>Create wormhole and use Sybil attack to maximize the probability</a:t>
            </a:r>
          </a:p>
        </p:txBody>
      </p:sp>
    </p:spTree>
    <p:extLst>
      <p:ext uri="{BB962C8B-B14F-4D97-AF65-F5344CB8AC3E}">
        <p14:creationId xmlns:p14="http://schemas.microsoft.com/office/powerpoint/2010/main" val="33005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Energy Conserving Topology Maintenance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37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Sensor networks in hard to reach areas (ex: volcano)</a:t>
            </a:r>
          </a:p>
          <a:p>
            <a:pPr lvl="1"/>
            <a:r>
              <a:rPr lang="en-US" altLang="ko-KR" dirty="0" smtClean="0"/>
              <a:t>Difficult to replace the batteries</a:t>
            </a:r>
          </a:p>
          <a:p>
            <a:pPr lvl="1"/>
            <a:r>
              <a:rPr lang="en-US" altLang="ko-KR" dirty="0" smtClean="0"/>
              <a:t>Difficult to add new ones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Solution: deploy more sensors than needed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Protocols that adaptively decide which nodes are active</a:t>
            </a:r>
            <a:endParaRPr lang="en-US" altLang="ko-KR" dirty="0"/>
          </a:p>
          <a:p>
            <a:pPr lvl="1"/>
            <a:r>
              <a:rPr lang="en-US" altLang="ko-KR" dirty="0" smtClean="0"/>
              <a:t>GAF</a:t>
            </a:r>
          </a:p>
          <a:p>
            <a:pPr lvl="1"/>
            <a:r>
              <a:rPr lang="en-US" altLang="ko-KR" dirty="0" smtClean="0"/>
              <a:t>SPAN</a:t>
            </a:r>
          </a:p>
        </p:txBody>
      </p:sp>
    </p:spTree>
    <p:extLst>
      <p:ext uri="{BB962C8B-B14F-4D97-AF65-F5344CB8AC3E}">
        <p14:creationId xmlns:p14="http://schemas.microsoft.com/office/powerpoint/2010/main" val="23148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GAF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38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Place nodes into virtual “grid squares”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Grid Square</a:t>
            </a:r>
          </a:p>
          <a:p>
            <a:pPr lvl="1"/>
            <a:r>
              <a:rPr lang="en-US" altLang="ko-KR" dirty="0" smtClean="0"/>
              <a:t>according to geographic location and expected radio range</a:t>
            </a:r>
          </a:p>
          <a:p>
            <a:pPr lvl="1"/>
            <a:r>
              <a:rPr lang="en-US" altLang="ko-KR" dirty="0" smtClean="0"/>
              <a:t>Any pair of nodes in adjacent grid squares are able to communicate</a:t>
            </a:r>
          </a:p>
          <a:p>
            <a:pPr lvl="1"/>
            <a:r>
              <a:rPr lang="en-US" altLang="ko-KR" dirty="0" smtClean="0"/>
              <a:t>Attempt to reach a state: only one active node in each grid square</a:t>
            </a:r>
            <a:endParaRPr lang="en-US" altLang="ko-KR" dirty="0"/>
          </a:p>
          <a:p>
            <a:r>
              <a:rPr lang="en-US" altLang="ko-KR" dirty="0" smtClean="0"/>
              <a:t>Three States of node</a:t>
            </a:r>
          </a:p>
          <a:p>
            <a:pPr lvl="1"/>
            <a:r>
              <a:rPr lang="en-US" altLang="ko-KR" dirty="0" smtClean="0"/>
              <a:t>Sleeping: turn off the radio</a:t>
            </a:r>
          </a:p>
          <a:p>
            <a:pPr lvl="1"/>
            <a:r>
              <a:rPr lang="en-US" altLang="ko-KR" dirty="0" smtClean="0"/>
              <a:t>discovery: probe the network to determine the node is needed</a:t>
            </a:r>
          </a:p>
          <a:p>
            <a:pPr lvl="1"/>
            <a:r>
              <a:rPr lang="en-US" altLang="ko-KR" dirty="0" smtClean="0"/>
              <a:t>active: participate in routing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16183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GAF - Attack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39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State transition of node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Selective forwarding attack</a:t>
            </a:r>
          </a:p>
          <a:p>
            <a:pPr lvl="1"/>
            <a:r>
              <a:rPr lang="en-US" altLang="ko-KR" dirty="0" smtClean="0"/>
              <a:t>periodically broadcasting high ranking discovery messages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Sybil attack + HELLO flood attack</a:t>
            </a:r>
          </a:p>
          <a:p>
            <a:pPr lvl="1"/>
            <a:r>
              <a:rPr lang="en-US" altLang="ko-KR" dirty="0" smtClean="0"/>
              <a:t>With a loud transmitter, all grid will choose non-existent node</a:t>
            </a:r>
          </a:p>
          <a:p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971600" y="2348880"/>
            <a:ext cx="115212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black"/>
                </a:solidFill>
              </a:rPr>
              <a:t>Active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707904" y="2348880"/>
            <a:ext cx="115212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black"/>
                </a:solidFill>
              </a:rPr>
              <a:t>Discovery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620555" y="2348880"/>
            <a:ext cx="115212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black"/>
                </a:solidFill>
              </a:rPr>
              <a:t>Sleeping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9" name="아래로 구부러진 화살표 8"/>
          <p:cNvSpPr/>
          <p:nvPr/>
        </p:nvSpPr>
        <p:spPr>
          <a:xfrm>
            <a:off x="1691680" y="1844824"/>
            <a:ext cx="5688632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아래로 구부러진 화살표 9"/>
          <p:cNvSpPr/>
          <p:nvPr/>
        </p:nvSpPr>
        <p:spPr>
          <a:xfrm>
            <a:off x="4067944" y="1844824"/>
            <a:ext cx="3312368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8699" y="1506270"/>
            <a:ext cx="4221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</a:rPr>
              <a:t>Receive a discovery message with higher ranking</a:t>
            </a:r>
            <a:endParaRPr lang="ko-KR" altLang="en-US" sz="1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4884" y="3299223"/>
            <a:ext cx="2438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</a:rPr>
              <a:t>After some period of time</a:t>
            </a:r>
            <a:endParaRPr lang="ko-KR" altLang="en-US" sz="1600" dirty="0">
              <a:solidFill>
                <a:prstClr val="black"/>
              </a:solidFill>
            </a:endParaRPr>
          </a:p>
        </p:txBody>
      </p:sp>
      <p:sp>
        <p:nvSpPr>
          <p:cNvPr id="14" name="아래로 구부러진 화살표 13"/>
          <p:cNvSpPr/>
          <p:nvPr/>
        </p:nvSpPr>
        <p:spPr>
          <a:xfrm rot="10800000">
            <a:off x="1403648" y="2774073"/>
            <a:ext cx="2880320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" name="아래로 구부러진 화살표 11"/>
          <p:cNvSpPr/>
          <p:nvPr/>
        </p:nvSpPr>
        <p:spPr>
          <a:xfrm rot="10800000">
            <a:off x="4054606" y="2780929"/>
            <a:ext cx="3312368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42938" y="3284985"/>
            <a:ext cx="2001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</a:rPr>
              <a:t>I’m the higher ranker</a:t>
            </a:r>
            <a:endParaRPr lang="ko-KR" alt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 threat models and security goals for secure routing in wireless sensor networks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 two new attacks against sensor networks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Sinkhole attacks &amp; HELLO floods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the relevance of attacks of the ad-hoc wireless networks and P2P networks to sensor networks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Wormhole attack &amp; Sybil attack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Analyze the security of major routing protocols and energy conserving topology maintenance algorithms for sensor networks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Suggest a set of countermeasures and considerations for the design of secure routing protocols</a:t>
            </a:r>
          </a:p>
        </p:txBody>
      </p:sp>
    </p:spTree>
    <p:extLst>
      <p:ext uri="{BB962C8B-B14F-4D97-AF65-F5344CB8AC3E}">
        <p14:creationId xmlns:p14="http://schemas.microsoft.com/office/powerpoint/2010/main" val="8210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SPAN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40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Coordinators maintains the routing fidelity</a:t>
            </a:r>
          </a:p>
          <a:p>
            <a:endParaRPr lang="en-US" altLang="ko-KR" dirty="0"/>
          </a:p>
          <a:p>
            <a:r>
              <a:rPr lang="en-US" altLang="ko-KR" dirty="0" smtClean="0"/>
              <a:t>States of node</a:t>
            </a:r>
          </a:p>
          <a:p>
            <a:pPr lvl="1"/>
            <a:r>
              <a:rPr lang="en-US" altLang="ko-KR" dirty="0" smtClean="0"/>
              <a:t>Sleep: power saving mode</a:t>
            </a:r>
          </a:p>
          <a:p>
            <a:pPr lvl="1"/>
            <a:r>
              <a:rPr lang="en-US" altLang="ko-KR" dirty="0" smtClean="0"/>
              <a:t>Coordinator: stay awake continuously while the remaining nodes go into sleep mode</a:t>
            </a:r>
          </a:p>
          <a:p>
            <a:pPr lvl="2"/>
            <a:r>
              <a:rPr lang="en-US" altLang="ko-KR" dirty="0" smtClean="0"/>
              <a:t>Periodically send HELLO message to determine the new state</a:t>
            </a:r>
            <a:endParaRPr lang="en-US" altLang="ko-KR" dirty="0"/>
          </a:p>
          <a:p>
            <a:pPr lvl="3"/>
            <a:r>
              <a:rPr lang="en-US" altLang="ko-KR" dirty="0" smtClean="0"/>
              <a:t>HELLO message: current status, current neighbors, current coordinators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Eligible to become a coordinator</a:t>
            </a:r>
          </a:p>
          <a:p>
            <a:pPr lvl="1"/>
            <a:r>
              <a:rPr lang="en-US" altLang="ko-KR" dirty="0" smtClean="0"/>
              <a:t>When two of its neighbors cannot reach other directly or via one or two coordinators</a:t>
            </a:r>
          </a:p>
        </p:txBody>
      </p:sp>
    </p:spTree>
    <p:extLst>
      <p:ext uri="{BB962C8B-B14F-4D97-AF65-F5344CB8AC3E}">
        <p14:creationId xmlns:p14="http://schemas.microsoft.com/office/powerpoint/2010/main" val="27230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SPAN - Attack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41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Prevent nodes from becoming coordinators when they should</a:t>
            </a:r>
          </a:p>
          <a:p>
            <a:endParaRPr lang="en-US" altLang="ko-KR" dirty="0"/>
          </a:p>
          <a:p>
            <a:r>
              <a:rPr lang="en-US" altLang="ko-KR" dirty="0" smtClean="0"/>
              <a:t>Process</a:t>
            </a:r>
          </a:p>
          <a:p>
            <a:pPr lvl="1"/>
            <a:r>
              <a:rPr lang="en-US" altLang="ko-KR" dirty="0" smtClean="0"/>
              <a:t>Split the network into n cells (All nodes each cell can be neighbors)</a:t>
            </a:r>
          </a:p>
          <a:p>
            <a:pPr lvl="1"/>
            <a:r>
              <a:rPr lang="en-US" altLang="ko-KR" dirty="0" smtClean="0"/>
              <a:t>Set the bogus coordinator node for each cells</a:t>
            </a:r>
          </a:p>
          <a:p>
            <a:pPr lvl="1"/>
            <a:r>
              <a:rPr lang="en-US" altLang="ko-KR" dirty="0" smtClean="0"/>
              <a:t>Broadcast HELLO message of all the bogus coordinator node to every node in the network with enough transmit power</a:t>
            </a:r>
          </a:p>
          <a:p>
            <a:pPr lvl="1"/>
            <a:r>
              <a:rPr lang="en-US" altLang="ko-KR" dirty="0" smtClean="0"/>
              <a:t>Each bogus coordinator node must declare they are connected</a:t>
            </a:r>
          </a:p>
          <a:p>
            <a:pPr lvl="1"/>
            <a:r>
              <a:rPr lang="en-US" altLang="ko-KR" dirty="0" smtClean="0"/>
              <a:t>The entire network is disabled</a:t>
            </a:r>
          </a:p>
          <a:p>
            <a:pPr lvl="1"/>
            <a:r>
              <a:rPr lang="en-US" altLang="ko-KR" dirty="0" smtClean="0"/>
              <a:t>To enable a selective forwarding attack, just scale down</a:t>
            </a:r>
          </a:p>
        </p:txBody>
      </p:sp>
    </p:spTree>
    <p:extLst>
      <p:ext uri="{BB962C8B-B14F-4D97-AF65-F5344CB8AC3E}">
        <p14:creationId xmlns:p14="http://schemas.microsoft.com/office/powerpoint/2010/main" val="17198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Countermeasures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42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Outsider attacks and link layer security</a:t>
            </a:r>
          </a:p>
          <a:p>
            <a:r>
              <a:rPr lang="en-US" altLang="ko-KR" dirty="0" smtClean="0"/>
              <a:t>The Sybil attack</a:t>
            </a:r>
          </a:p>
          <a:p>
            <a:r>
              <a:rPr lang="en-US" altLang="ko-KR" dirty="0" smtClean="0"/>
              <a:t>Hello flood attacks</a:t>
            </a:r>
          </a:p>
          <a:p>
            <a:r>
              <a:rPr lang="en-US" altLang="ko-KR" dirty="0" smtClean="0"/>
              <a:t>Wormhole and sinkhole attacks</a:t>
            </a:r>
          </a:p>
          <a:p>
            <a:r>
              <a:rPr lang="en-US" altLang="ko-KR" dirty="0" smtClean="0"/>
              <a:t>Leveraging global knowledge</a:t>
            </a:r>
          </a:p>
          <a:p>
            <a:r>
              <a:rPr lang="en-US" altLang="ko-KR" dirty="0" smtClean="0"/>
              <a:t>Implementation considerations for Sybil attack defenses</a:t>
            </a:r>
          </a:p>
          <a:p>
            <a:r>
              <a:rPr lang="en-US" altLang="ko-KR" dirty="0" smtClean="0"/>
              <a:t>Selective forwarding</a:t>
            </a:r>
          </a:p>
          <a:p>
            <a:r>
              <a:rPr lang="en-US" altLang="ko-KR" dirty="0" smtClean="0"/>
              <a:t>Authenticated broadcast and flooding</a:t>
            </a:r>
          </a:p>
          <a:p>
            <a:r>
              <a:rPr lang="en-US" altLang="ko-KR" dirty="0" smtClean="0"/>
              <a:t>Ultimate limitations of secure multi-hop routing</a:t>
            </a:r>
          </a:p>
        </p:txBody>
      </p:sp>
    </p:spTree>
    <p:extLst>
      <p:ext uri="{BB962C8B-B14F-4D97-AF65-F5344CB8AC3E}">
        <p14:creationId xmlns:p14="http://schemas.microsoft.com/office/powerpoint/2010/main" val="10096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Outsider </a:t>
            </a:r>
            <a:r>
              <a:rPr lang="en-US" altLang="ko-KR" dirty="0" smtClean="0"/>
              <a:t>Attacks </a:t>
            </a:r>
            <a:r>
              <a:rPr lang="en-US" altLang="ko-KR" dirty="0"/>
              <a:t>and </a:t>
            </a:r>
            <a:r>
              <a:rPr lang="en-US" altLang="ko-KR" dirty="0" smtClean="0"/>
              <a:t>Link Layer Security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43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To prevent the majority of outsider attacks</a:t>
            </a:r>
          </a:p>
          <a:p>
            <a:pPr lvl="1"/>
            <a:r>
              <a:rPr lang="en-US" altLang="ko-KR" dirty="0" smtClean="0"/>
              <a:t>Link layer encryption</a:t>
            </a:r>
          </a:p>
          <a:p>
            <a:pPr lvl="1"/>
            <a:r>
              <a:rPr lang="en-US" altLang="ko-KR" dirty="0" smtClean="0"/>
              <a:t>Authentication mechanisms using a globally shared key</a:t>
            </a:r>
          </a:p>
          <a:p>
            <a:pPr lvl="1"/>
            <a:r>
              <a:rPr lang="en-US" altLang="ko-KR" dirty="0" smtClean="0"/>
              <a:t>Monotonically increasing counter for each link</a:t>
            </a:r>
            <a:endParaRPr lang="en-US" altLang="ko-KR" dirty="0"/>
          </a:p>
          <a:p>
            <a:r>
              <a:rPr lang="en-US" altLang="ko-KR" dirty="0" smtClean="0"/>
              <a:t>Prevents</a:t>
            </a:r>
          </a:p>
          <a:p>
            <a:pPr lvl="1"/>
            <a:r>
              <a:rPr lang="en-US" altLang="ko-KR" dirty="0" smtClean="0"/>
              <a:t>Spoofing, altering, replaying, </a:t>
            </a:r>
            <a:r>
              <a:rPr lang="en-US" altLang="ko-KR" dirty="0"/>
              <a:t>S</a:t>
            </a:r>
            <a:r>
              <a:rPr lang="en-US" altLang="ko-KR" dirty="0" smtClean="0"/>
              <a:t>ybil attack</a:t>
            </a:r>
          </a:p>
          <a:p>
            <a:pPr lvl="1"/>
            <a:r>
              <a:rPr lang="en-US" altLang="ko-KR" dirty="0" smtClean="0"/>
              <a:t>Selective forwarding, sinkhole attacks</a:t>
            </a:r>
          </a:p>
          <a:p>
            <a:r>
              <a:rPr lang="en-US" altLang="ko-KR" dirty="0" smtClean="0"/>
              <a:t>Not countered</a:t>
            </a:r>
          </a:p>
          <a:p>
            <a:pPr lvl="1"/>
            <a:r>
              <a:rPr lang="en-US" altLang="ko-KR" dirty="0" smtClean="0"/>
              <a:t>Wormhole attacks, HELLO flood attacks</a:t>
            </a:r>
          </a:p>
          <a:p>
            <a:pPr lvl="1"/>
            <a:r>
              <a:rPr lang="en-US" altLang="ko-KR" dirty="0" smtClean="0"/>
              <a:t>Black hole selective forwarding</a:t>
            </a:r>
          </a:p>
          <a:p>
            <a:pPr lvl="1"/>
            <a:r>
              <a:rPr lang="en-US" altLang="ko-KR" dirty="0" smtClean="0"/>
              <a:t>Insider attacks or compromised nodes</a:t>
            </a:r>
          </a:p>
        </p:txBody>
      </p:sp>
    </p:spTree>
    <p:extLst>
      <p:ext uri="{BB962C8B-B14F-4D97-AF65-F5344CB8AC3E}">
        <p14:creationId xmlns:p14="http://schemas.microsoft.com/office/powerpoint/2010/main" val="20162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Sybil </a:t>
            </a:r>
            <a:r>
              <a:rPr lang="en-US" altLang="ko-KR" dirty="0" smtClean="0"/>
              <a:t>Attack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44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Using a globally shared key allows an insider to masquerade as any node</a:t>
            </a:r>
          </a:p>
          <a:p>
            <a:r>
              <a:rPr lang="en-US" altLang="ko-KR" dirty="0" smtClean="0"/>
              <a:t>To prevent</a:t>
            </a:r>
          </a:p>
          <a:p>
            <a:pPr lvl="1"/>
            <a:r>
              <a:rPr lang="en-US" altLang="ko-KR" dirty="0" smtClean="0"/>
              <a:t>Verify the identities of all nodes</a:t>
            </a:r>
          </a:p>
          <a:p>
            <a:pPr lvl="2"/>
            <a:r>
              <a:rPr lang="en-US" altLang="ko-KR" dirty="0" smtClean="0"/>
              <a:t>All nodes share a unique symmetric key with a trusted base station</a:t>
            </a:r>
          </a:p>
          <a:p>
            <a:pPr lvl="2"/>
            <a:r>
              <a:rPr lang="en-US" altLang="ko-KR" dirty="0" smtClean="0"/>
              <a:t>Two nodes can verify other’s identity and establish a shared key</a:t>
            </a:r>
          </a:p>
          <a:p>
            <a:pPr lvl="3"/>
            <a:r>
              <a:rPr lang="en-US" altLang="ko-KR" dirty="0" smtClean="0"/>
              <a:t>Needham-Schroeder protocol</a:t>
            </a:r>
          </a:p>
          <a:p>
            <a:pPr lvl="1"/>
            <a:r>
              <a:rPr lang="en-US" altLang="ko-KR" dirty="0" smtClean="0"/>
              <a:t>Allow the communication with the verified neighbors only</a:t>
            </a:r>
          </a:p>
          <a:p>
            <a:pPr lvl="1"/>
            <a:r>
              <a:rPr lang="en-US" altLang="ko-KR" dirty="0" smtClean="0"/>
              <a:t>Restrict the number of neighbors a node is allowed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Prevents</a:t>
            </a:r>
          </a:p>
          <a:p>
            <a:pPr lvl="1"/>
            <a:r>
              <a:rPr lang="en-US" altLang="ko-KR" dirty="0" smtClean="0"/>
              <a:t>Sybil Attack, eavesdrop, modify any future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1677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HELLO Flood Attacks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45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Verify the bi-directionality of a link before taking actions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prevent</a:t>
            </a:r>
          </a:p>
          <a:p>
            <a:pPr lvl="1"/>
            <a:r>
              <a:rPr lang="en-US" altLang="ko-KR" dirty="0" smtClean="0"/>
              <a:t>The identity verification protocol is sufficient</a:t>
            </a:r>
          </a:p>
          <a:p>
            <a:pPr lvl="2"/>
            <a:r>
              <a:rPr lang="en-US" altLang="ko-KR" dirty="0" smtClean="0"/>
              <a:t>It verifies the bi-directionality of the link</a:t>
            </a:r>
          </a:p>
          <a:p>
            <a:pPr lvl="2"/>
            <a:r>
              <a:rPr lang="en-US" altLang="ko-KR" dirty="0" smtClean="0"/>
              <a:t>The limitation of the # of neighbors reduce the compromised nodes</a:t>
            </a:r>
          </a:p>
        </p:txBody>
      </p:sp>
    </p:spTree>
    <p:extLst>
      <p:ext uri="{BB962C8B-B14F-4D97-AF65-F5344CB8AC3E}">
        <p14:creationId xmlns:p14="http://schemas.microsoft.com/office/powerpoint/2010/main" val="21407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Wormhole and </a:t>
            </a:r>
            <a:r>
              <a:rPr lang="en-US" altLang="ko-KR" dirty="0" smtClean="0"/>
              <a:t>Sinkhole Attacks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46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Difficult</a:t>
            </a:r>
          </a:p>
          <a:p>
            <a:pPr lvl="1"/>
            <a:r>
              <a:rPr lang="en-US" altLang="ko-KR" dirty="0" smtClean="0"/>
              <a:t>Wormhole: private, out-of-and channel is invisible</a:t>
            </a:r>
          </a:p>
          <a:p>
            <a:pPr lvl="1"/>
            <a:r>
              <a:rPr lang="en-US" altLang="ko-KR" dirty="0" smtClean="0"/>
              <a:t>Sinkhole: advertised information(ex: energy) is hard to verify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Protocols that construct a topology initiated by a base station are most susceptible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To prevent</a:t>
            </a:r>
          </a:p>
          <a:p>
            <a:pPr lvl="1"/>
            <a:r>
              <a:rPr lang="en-US" altLang="ko-KR" dirty="0" smtClean="0"/>
              <a:t>Design routing protocols carefully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ex) Geographic routing protocols</a:t>
            </a:r>
          </a:p>
        </p:txBody>
      </p:sp>
    </p:spTree>
    <p:extLst>
      <p:ext uri="{BB962C8B-B14F-4D97-AF65-F5344CB8AC3E}">
        <p14:creationId xmlns:p14="http://schemas.microsoft.com/office/powerpoint/2010/main" val="31768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Leveraging </a:t>
            </a:r>
            <a:r>
              <a:rPr lang="en-US" altLang="ko-KR" dirty="0" smtClean="0"/>
              <a:t>Global Knowledge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47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When the network size is limited, global knowledge helps the security</a:t>
            </a:r>
          </a:p>
          <a:p>
            <a:endParaRPr lang="en-US" altLang="ko-KR" dirty="0"/>
          </a:p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dirty="0" smtClean="0"/>
              <a:t>Topology Monitor</a:t>
            </a:r>
          </a:p>
          <a:p>
            <a:pPr lvl="2"/>
            <a:r>
              <a:rPr lang="en-US" altLang="ko-KR" dirty="0" smtClean="0"/>
              <a:t>All nodes report their neighbors to the base station, it can draw the topology</a:t>
            </a:r>
          </a:p>
          <a:p>
            <a:pPr lvl="2"/>
            <a:r>
              <a:rPr lang="en-US" altLang="ko-KR" dirty="0" smtClean="0"/>
              <a:t>Nodes report periodically to account for small changes</a:t>
            </a:r>
            <a:br>
              <a:rPr lang="en-US" altLang="ko-KR" dirty="0" smtClean="0"/>
            </a:br>
            <a:r>
              <a:rPr lang="en-US" altLang="ko-KR" dirty="0" smtClean="0"/>
              <a:t>(radio interference or node failure)</a:t>
            </a:r>
          </a:p>
          <a:p>
            <a:pPr lvl="2"/>
            <a:r>
              <a:rPr lang="en-US" altLang="ko-KR" dirty="0" smtClean="0"/>
              <a:t>Drastic or suspicious changes might indicate a node compromised</a:t>
            </a:r>
          </a:p>
          <a:p>
            <a:pPr lvl="1"/>
            <a:r>
              <a:rPr lang="en-US" altLang="ko-KR" dirty="0" smtClean="0"/>
              <a:t>No advertise location (using restricted structure …)</a:t>
            </a:r>
          </a:p>
          <a:p>
            <a:pPr lvl="2"/>
            <a:r>
              <a:rPr lang="en-US" altLang="ko-KR" dirty="0" smtClean="0"/>
              <a:t>If neighbors’ locations can be derived easily without advertisement, the fake location is prevented</a:t>
            </a:r>
          </a:p>
        </p:txBody>
      </p:sp>
    </p:spTree>
    <p:extLst>
      <p:ext uri="{BB962C8B-B14F-4D97-AF65-F5344CB8AC3E}">
        <p14:creationId xmlns:p14="http://schemas.microsoft.com/office/powerpoint/2010/main" val="106404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Implementation </a:t>
            </a:r>
            <a:r>
              <a:rPr lang="en-US" altLang="ko-KR" dirty="0" smtClean="0"/>
              <a:t>Considerations </a:t>
            </a:r>
            <a:r>
              <a:rPr lang="en-US" altLang="ko-KR" dirty="0"/>
              <a:t>for Sybil </a:t>
            </a:r>
            <a:r>
              <a:rPr lang="en-US" altLang="ko-KR" dirty="0" smtClean="0"/>
              <a:t>Attack Defenses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48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How can each node get the unique key from the base station?</a:t>
            </a:r>
          </a:p>
          <a:p>
            <a:pPr lvl="1"/>
            <a:r>
              <a:rPr lang="en-US" altLang="ko-KR" dirty="0" smtClean="0"/>
              <a:t>Flood</a:t>
            </a:r>
          </a:p>
          <a:p>
            <a:pPr lvl="2"/>
            <a:r>
              <a:rPr lang="en-US" altLang="ko-KR" dirty="0" smtClean="0"/>
              <a:t>Denial-of-Service attack is available</a:t>
            </a:r>
          </a:p>
          <a:p>
            <a:pPr lvl="1"/>
            <a:r>
              <a:rPr lang="en-US" altLang="ko-KR" dirty="0" smtClean="0"/>
              <a:t>Increase base station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power to reach every node in a single hop</a:t>
            </a:r>
          </a:p>
          <a:p>
            <a:pPr lvl="2"/>
            <a:r>
              <a:rPr lang="en-US" altLang="ko-KR" dirty="0" smtClean="0"/>
              <a:t>Used for efficient authenticated end-to-end acknowledgements</a:t>
            </a:r>
          </a:p>
          <a:p>
            <a:pPr lvl="2"/>
            <a:r>
              <a:rPr lang="en-US" altLang="ko-KR" dirty="0" smtClean="0"/>
              <a:t>Global time synchronization</a:t>
            </a:r>
          </a:p>
          <a:p>
            <a:pPr lvl="2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353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Selective </a:t>
            </a:r>
            <a:r>
              <a:rPr lang="en-US" altLang="ko-KR" dirty="0" smtClean="0"/>
              <a:t>Forwarding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49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 compromised node near the source or base station has high rate chances to launch a selective forwarding attack</a:t>
            </a:r>
          </a:p>
          <a:p>
            <a:endParaRPr lang="en-US" altLang="ko-KR" dirty="0"/>
          </a:p>
          <a:p>
            <a:r>
              <a:rPr lang="en-US" altLang="ko-KR" dirty="0" smtClean="0"/>
              <a:t>To prevent</a:t>
            </a:r>
          </a:p>
          <a:p>
            <a:pPr lvl="1"/>
            <a:r>
              <a:rPr lang="en-US" altLang="ko-KR" dirty="0" smtClean="0"/>
              <a:t>Multipath routing: route over n paths with completely disjoint</a:t>
            </a:r>
          </a:p>
          <a:p>
            <a:pPr lvl="2"/>
            <a:r>
              <a:rPr lang="en-US" altLang="ko-KR" dirty="0" smtClean="0"/>
              <a:t>Difficult to create</a:t>
            </a:r>
          </a:p>
          <a:p>
            <a:pPr lvl="1"/>
            <a:r>
              <a:rPr lang="en-US" altLang="ko-KR" dirty="0" smtClean="0"/>
              <a:t>Multiple Braided paths: no two consecutive nodes on in common</a:t>
            </a:r>
          </a:p>
          <a:p>
            <a:pPr lvl="1"/>
            <a:r>
              <a:rPr lang="en-US" altLang="ko-KR" dirty="0" smtClean="0"/>
              <a:t>Dynamically choose next hop: reduce the chances of an adversary gaining complete control of a data flow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245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SNs have one or more base stations (sinks)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Centralized control point: gateway, data processing and storage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steady stream of data to satisfy a query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Aggregation points are used for reducing the total message sent and saving energy</a:t>
            </a:r>
            <a:endParaRPr lang="en-US" altLang="ko-K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Forward an aggregate of sensor readings from nodes to a base station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Chosen dynamically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SNs are resource constrained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Low power, low bandwidth, little computational power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Security challenge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key cryptography is expensive to use in SN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Symmetric key cyphers can be used sparingly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Secure routing mechanisms in ad-hoc networks are inadequate for SN</a:t>
            </a:r>
          </a:p>
        </p:txBody>
      </p:sp>
    </p:spTree>
    <p:extLst>
      <p:ext uri="{BB962C8B-B14F-4D97-AF65-F5344CB8AC3E}">
        <p14:creationId xmlns:p14="http://schemas.microsoft.com/office/powerpoint/2010/main" val="30916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Authenticated </a:t>
            </a:r>
            <a:r>
              <a:rPr lang="en-US" altLang="ko-KR" dirty="0" smtClean="0"/>
              <a:t>Broadcast </a:t>
            </a:r>
            <a:r>
              <a:rPr lang="en-US" altLang="ko-KR" dirty="0"/>
              <a:t>and </a:t>
            </a:r>
            <a:r>
              <a:rPr lang="en-US" altLang="ko-KR" dirty="0" smtClean="0"/>
              <a:t>Flooding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50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Broadcast and flooding must be authenticated</a:t>
            </a:r>
            <a:endParaRPr lang="en-US" altLang="ko-KR" b="1" dirty="0" smtClean="0"/>
          </a:p>
          <a:p>
            <a:r>
              <a:rPr lang="el-GR" altLang="ko-KR" b="1" dirty="0" smtClean="0"/>
              <a:t>μ</a:t>
            </a:r>
            <a:r>
              <a:rPr lang="en-US" altLang="ko-KR" dirty="0" smtClean="0"/>
              <a:t>TESLA is suitable</a:t>
            </a:r>
          </a:p>
          <a:p>
            <a:pPr lvl="1"/>
            <a:r>
              <a:rPr lang="en-US" altLang="ko-KR" dirty="0" smtClean="0"/>
              <a:t>Efficient / Authenticated broadcast and flooding</a:t>
            </a:r>
          </a:p>
          <a:p>
            <a:pPr lvl="1"/>
            <a:r>
              <a:rPr lang="en-US" altLang="ko-KR" dirty="0" smtClean="0"/>
              <a:t>Uses only symmetric key cryptography</a:t>
            </a:r>
          </a:p>
          <a:p>
            <a:pPr lvl="1"/>
            <a:r>
              <a:rPr lang="en-US" altLang="ko-KR" dirty="0" smtClean="0"/>
              <a:t>Minimal packet overhead</a:t>
            </a:r>
          </a:p>
          <a:p>
            <a:pPr lvl="1"/>
            <a:r>
              <a:rPr lang="en-US" altLang="ko-KR" dirty="0" smtClean="0"/>
              <a:t>Requires loose time synchronization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Flooding</a:t>
            </a:r>
          </a:p>
          <a:p>
            <a:pPr lvl="1"/>
            <a:r>
              <a:rPr lang="en-US" altLang="ko-KR" dirty="0" smtClean="0"/>
              <a:t>Robust: it is hard to prevent a message from reaching every nodes</a:t>
            </a:r>
          </a:p>
          <a:p>
            <a:pPr lvl="1"/>
            <a:r>
              <a:rPr lang="en-US" altLang="ko-KR" dirty="0" smtClean="0"/>
              <a:t>High energy cost, potential losses (by collision)</a:t>
            </a:r>
          </a:p>
          <a:p>
            <a:pPr lvl="2"/>
            <a:r>
              <a:rPr lang="en-US" altLang="ko-KR" dirty="0" smtClean="0"/>
              <a:t>SPIN, gossiping algorithms can help the downsides</a:t>
            </a:r>
          </a:p>
        </p:txBody>
      </p:sp>
    </p:spTree>
    <p:extLst>
      <p:ext uri="{BB962C8B-B14F-4D97-AF65-F5344CB8AC3E}">
        <p14:creationId xmlns:p14="http://schemas.microsoft.com/office/powerpoint/2010/main" val="20685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Ultimate </a:t>
            </a:r>
            <a:r>
              <a:rPr lang="en-US" altLang="ko-KR" dirty="0" smtClean="0"/>
              <a:t>Limitations </a:t>
            </a:r>
            <a:r>
              <a:rPr lang="en-US" altLang="ko-KR" dirty="0"/>
              <a:t>of </a:t>
            </a:r>
            <a:r>
              <a:rPr lang="en-US" altLang="ko-KR" dirty="0" smtClean="0"/>
              <a:t>Secure Multi-hop Routing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51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Near the base stations are attractive for compromise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To prevent</a:t>
            </a:r>
          </a:p>
          <a:p>
            <a:pPr lvl="1"/>
            <a:r>
              <a:rPr lang="en-US" altLang="ko-KR" dirty="0" smtClean="0"/>
              <a:t>Clustering protocol</a:t>
            </a:r>
          </a:p>
          <a:p>
            <a:pPr lvl="2"/>
            <a:r>
              <a:rPr lang="en-US" altLang="ko-KR" dirty="0" smtClean="0"/>
              <a:t>Cluster-heads communicate directly with the base station</a:t>
            </a:r>
          </a:p>
          <a:p>
            <a:pPr lvl="1"/>
            <a:r>
              <a:rPr lang="en-US" altLang="ko-KR" dirty="0" smtClean="0"/>
              <a:t>Randomly rotating set of virtual base stations</a:t>
            </a:r>
          </a:p>
          <a:p>
            <a:pPr lvl="2"/>
            <a:r>
              <a:rPr lang="en-US" altLang="ko-KR" dirty="0" smtClean="0"/>
              <a:t>A multi-hop topology is constructed using the set</a:t>
            </a:r>
          </a:p>
          <a:p>
            <a:pPr lvl="2"/>
            <a:r>
              <a:rPr lang="en-US" altLang="ko-KR" dirty="0" smtClean="0"/>
              <a:t>Virtual base station communicate directly with the real base station</a:t>
            </a:r>
          </a:p>
          <a:p>
            <a:pPr lvl="2"/>
            <a:r>
              <a:rPr lang="en-US" altLang="ko-KR" dirty="0" smtClean="0"/>
              <a:t>The set should be changed frequently</a:t>
            </a:r>
          </a:p>
        </p:txBody>
      </p:sp>
    </p:spTree>
    <p:extLst>
      <p:ext uri="{BB962C8B-B14F-4D97-AF65-F5344CB8AC3E}">
        <p14:creationId xmlns:p14="http://schemas.microsoft.com/office/powerpoint/2010/main" val="15113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>
                <a:solidFill>
                  <a:srgbClr val="464653"/>
                </a:solidFill>
              </a:rPr>
              <a:pPr/>
              <a:t>52</a:t>
            </a:fld>
            <a:endParaRPr lang="ko-KR" altLang="en-US">
              <a:solidFill>
                <a:srgbClr val="464653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Secure routing is vital on sensor networks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Currently proposed routing protocols are insecure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Careful protocol design is needed</a:t>
            </a:r>
          </a:p>
          <a:p>
            <a:pPr lvl="1"/>
            <a:r>
              <a:rPr lang="en-US" altLang="ko-KR" b="1" dirty="0" smtClean="0"/>
              <a:t>Mote-class outsiders </a:t>
            </a:r>
            <a:r>
              <a:rPr lang="en-US" altLang="ko-KR" dirty="0" smtClean="0"/>
              <a:t>can be counteracted easily</a:t>
            </a:r>
          </a:p>
          <a:p>
            <a:pPr lvl="2"/>
            <a:r>
              <a:rPr lang="en-US" altLang="ko-KR" dirty="0"/>
              <a:t>Link layer encryption</a:t>
            </a:r>
          </a:p>
          <a:p>
            <a:pPr lvl="2"/>
            <a:r>
              <a:rPr lang="en-US" altLang="ko-KR" dirty="0" smtClean="0"/>
              <a:t>Authentication</a:t>
            </a:r>
          </a:p>
          <a:p>
            <a:pPr lvl="1"/>
            <a:r>
              <a:rPr lang="en-US" altLang="ko-KR" dirty="0" smtClean="0"/>
              <a:t>Defense against </a:t>
            </a:r>
            <a:r>
              <a:rPr lang="en-US" altLang="ko-KR" b="1" dirty="0" smtClean="0"/>
              <a:t>laptop-class adversaries </a:t>
            </a:r>
            <a:r>
              <a:rPr lang="en-US" altLang="ko-KR" dirty="0" smtClean="0"/>
              <a:t>and </a:t>
            </a:r>
            <a:r>
              <a:rPr lang="en-US" altLang="ko-KR" b="1" dirty="0" smtClean="0"/>
              <a:t>insiders</a:t>
            </a:r>
            <a:r>
              <a:rPr lang="en-US" altLang="ko-KR" dirty="0" smtClean="0"/>
              <a:t> are hard</a:t>
            </a:r>
          </a:p>
        </p:txBody>
      </p:sp>
    </p:spTree>
    <p:extLst>
      <p:ext uri="{BB962C8B-B14F-4D97-AF65-F5344CB8AC3E}">
        <p14:creationId xmlns:p14="http://schemas.microsoft.com/office/powerpoint/2010/main" val="15469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Sensor Networks vs Ad-hoc Wireless Networks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Both support multi-hop networking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Security issues in both networks are similar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SNs have a more specialized communication pattern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Many-to-one : multiple sensors to a base station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One-to-many : single base station to multiple sensors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Local communication : discover and coordinate neighboring nodes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SNs are more resource constrained than ad-hoc networks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key cryptography is not feasible in SN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Higher level of trust relationships in SN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reduce the network traffic and save energy</a:t>
            </a:r>
          </a:p>
        </p:txBody>
      </p:sp>
    </p:spTree>
    <p:extLst>
      <p:ext uri="{BB962C8B-B14F-4D97-AF65-F5344CB8AC3E}">
        <p14:creationId xmlns:p14="http://schemas.microsoft.com/office/powerpoint/2010/main" val="31025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assumptions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Radio links are insecure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Eavesdrop radio transmissions, inject bits in the channel, replay previous packets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ko-K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Attacker can deploy a few malicious nodes with similar capabilities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ko-K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Attacker may have control of more than one node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Malicious nodes may collude to attack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ko-K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No tamper resistant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Attacker can extract all key materials from the node</a:t>
            </a:r>
          </a:p>
        </p:txBody>
      </p:sp>
    </p:spTree>
    <p:extLst>
      <p:ext uri="{BB962C8B-B14F-4D97-AF65-F5344CB8AC3E}">
        <p14:creationId xmlns:p14="http://schemas.microsoft.com/office/powerpoint/2010/main" val="27430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Trust requirements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Compromise of base stations can render the entire network useless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Base stations are trustworthy (can be trusted and assumed to behave correctly)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Most routing protocols trust messages from base stations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ko-K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Aggregation points may become compromised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Aggregation points is not necessarily trustworthy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47EC-7E5E-46FC-8709-1A5CA550AA95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Threat models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capability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Mote-class attackers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fewer nodes with similar capabilities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damage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Laptop-class attackers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to more powerful nodes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Jam the entire sensor network, eavesdrop on an entire network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location of attacker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Outsider attackers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Attacker has no special access to sensor network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Insider attackers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Attacker is an authorized participant in the sensor network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1256</TotalTime>
  <Words>3181</Words>
  <Application>Microsoft Office PowerPoint</Application>
  <PresentationFormat>화면 슬라이드 쇼(4:3)</PresentationFormat>
  <Paragraphs>764</Paragraphs>
  <Slides>52</Slides>
  <Notes>52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52</vt:i4>
      </vt:variant>
    </vt:vector>
  </HeadingPairs>
  <TitlesOfParts>
    <vt:vector size="56" baseType="lpstr">
      <vt:lpstr>원본</vt:lpstr>
      <vt:lpstr>Office 테마</vt:lpstr>
      <vt:lpstr>1_원본</vt:lpstr>
      <vt:lpstr>2_원본</vt:lpstr>
      <vt:lpstr>Secure Routing in Wireless Sensor Networks: Attacks and Countermeasures</vt:lpstr>
      <vt:lpstr>Contents</vt:lpstr>
      <vt:lpstr>Introduction</vt:lpstr>
      <vt:lpstr>Introduction</vt:lpstr>
      <vt:lpstr>Background</vt:lpstr>
      <vt:lpstr>Sensor Networks vs Ad-hoc Wireless Networks</vt:lpstr>
      <vt:lpstr>Problem Statement</vt:lpstr>
      <vt:lpstr>Problem Statement</vt:lpstr>
      <vt:lpstr>Problem Statement</vt:lpstr>
      <vt:lpstr>Problem Statement</vt:lpstr>
      <vt:lpstr>Attacks on Sensor Network Routing</vt:lpstr>
      <vt:lpstr>Spoofed, Altered, or Replayed Routing Information</vt:lpstr>
      <vt:lpstr>Selective Forwarding</vt:lpstr>
      <vt:lpstr>Sinkhole Attacks</vt:lpstr>
      <vt:lpstr>Sybil Attacks</vt:lpstr>
      <vt:lpstr>Wormholes</vt:lpstr>
      <vt:lpstr>HELLO Flood Attacks</vt:lpstr>
      <vt:lpstr>Acknowledgment Spoofing</vt:lpstr>
      <vt:lpstr>Attacks on Specific Sensor Network Protocols</vt:lpstr>
      <vt:lpstr>TinyOS Beaconing</vt:lpstr>
      <vt:lpstr>TinyOS Beaconing - Attack</vt:lpstr>
      <vt:lpstr>TinyOS Beaconing - Attack - Fake Base Station</vt:lpstr>
      <vt:lpstr>TinyOS Beaconing - Attack - Wormhole/Sinkhole Attack</vt:lpstr>
      <vt:lpstr>TinyOS Beaconing - Attack - HELLO Flood Attack</vt:lpstr>
      <vt:lpstr>TinyOS Beaconing - Attack - Routing Loop</vt:lpstr>
      <vt:lpstr>Directed Diffusion</vt:lpstr>
      <vt:lpstr>Directed Diffusion - Attack</vt:lpstr>
      <vt:lpstr>Geographic Routing</vt:lpstr>
      <vt:lpstr>Geographic Routing - Attack - Intercept</vt:lpstr>
      <vt:lpstr>Geographic Routing - Attack - Routing Loop</vt:lpstr>
      <vt:lpstr>Minimum Cost Forwarding</vt:lpstr>
      <vt:lpstr>Minimum Cost Forwarding - Attack</vt:lpstr>
      <vt:lpstr>LEACH: Low-Energy Adaptive Clustering Hierarchy</vt:lpstr>
      <vt:lpstr>LEACH - Attack</vt:lpstr>
      <vt:lpstr>Rumor Routing</vt:lpstr>
      <vt:lpstr>Rumor Routing - Attack</vt:lpstr>
      <vt:lpstr>Energy Conserving Topology Maintenance</vt:lpstr>
      <vt:lpstr>GAF</vt:lpstr>
      <vt:lpstr>GAF - Attack</vt:lpstr>
      <vt:lpstr>SPAN</vt:lpstr>
      <vt:lpstr>SPAN - Attack</vt:lpstr>
      <vt:lpstr>Countermeasures</vt:lpstr>
      <vt:lpstr>Outsider Attacks and Link Layer Security</vt:lpstr>
      <vt:lpstr>The Sybil Attack</vt:lpstr>
      <vt:lpstr>HELLO Flood Attacks</vt:lpstr>
      <vt:lpstr>Wormhole and Sinkhole Attacks</vt:lpstr>
      <vt:lpstr>Leveraging Global Knowledge</vt:lpstr>
      <vt:lpstr>Implementation Considerations for Sybil Attack Defenses</vt:lpstr>
      <vt:lpstr>Selective Forwarding</vt:lpstr>
      <vt:lpstr>Authenticated Broadcast and Flooding</vt:lpstr>
      <vt:lpstr>Ultimate Limitations of Secure Multi-hop Routing</vt:lpstr>
      <vt:lpstr>Conclusion</vt:lpstr>
    </vt:vector>
  </TitlesOfParts>
  <Company>Seoul National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Routing in Wireless Sensor Networks: Attacks and Countermeasures</dc:title>
  <dc:creator>Hyowon Lee</dc:creator>
  <cp:lastModifiedBy>Hyowon Lee</cp:lastModifiedBy>
  <cp:revision>65</cp:revision>
  <dcterms:created xsi:type="dcterms:W3CDTF">2016-11-07T10:18:22Z</dcterms:created>
  <dcterms:modified xsi:type="dcterms:W3CDTF">2016-11-23T09:40:20Z</dcterms:modified>
</cp:coreProperties>
</file>